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6"/>
  </p:notesMasterIdLst>
  <p:sldIdLst>
    <p:sldId id="256" r:id="rId2"/>
    <p:sldId id="272" r:id="rId3"/>
    <p:sldId id="276" r:id="rId4"/>
    <p:sldId id="257" r:id="rId5"/>
    <p:sldId id="258" r:id="rId6"/>
    <p:sldId id="259" r:id="rId7"/>
    <p:sldId id="264" r:id="rId8"/>
    <p:sldId id="265" r:id="rId9"/>
    <p:sldId id="266" r:id="rId10"/>
    <p:sldId id="342" r:id="rId11"/>
    <p:sldId id="343" r:id="rId12"/>
    <p:sldId id="283" r:id="rId13"/>
    <p:sldId id="275" r:id="rId14"/>
    <p:sldId id="284" r:id="rId15"/>
    <p:sldId id="277" r:id="rId16"/>
    <p:sldId id="274" r:id="rId17"/>
    <p:sldId id="344" r:id="rId18"/>
    <p:sldId id="285" r:id="rId19"/>
    <p:sldId id="263" r:id="rId20"/>
    <p:sldId id="270" r:id="rId21"/>
    <p:sldId id="273" r:id="rId22"/>
    <p:sldId id="278" r:id="rId23"/>
    <p:sldId id="279" r:id="rId24"/>
    <p:sldId id="280" r:id="rId25"/>
    <p:sldId id="260" r:id="rId26"/>
    <p:sldId id="268" r:id="rId27"/>
    <p:sldId id="261" r:id="rId28"/>
    <p:sldId id="262" r:id="rId29"/>
    <p:sldId id="269" r:id="rId30"/>
    <p:sldId id="281" r:id="rId31"/>
    <p:sldId id="282" r:id="rId32"/>
    <p:sldId id="287" r:id="rId33"/>
    <p:sldId id="288" r:id="rId34"/>
    <p:sldId id="289" r:id="rId35"/>
    <p:sldId id="317" r:id="rId36"/>
    <p:sldId id="318" r:id="rId37"/>
    <p:sldId id="332" r:id="rId38"/>
    <p:sldId id="333" r:id="rId39"/>
    <p:sldId id="334" r:id="rId40"/>
    <p:sldId id="335" r:id="rId41"/>
    <p:sldId id="336" r:id="rId42"/>
    <p:sldId id="337" r:id="rId43"/>
    <p:sldId id="338" r:id="rId44"/>
    <p:sldId id="339" r:id="rId45"/>
    <p:sldId id="340" r:id="rId46"/>
    <p:sldId id="291" r:id="rId47"/>
    <p:sldId id="319" r:id="rId48"/>
    <p:sldId id="320" r:id="rId49"/>
    <p:sldId id="321" r:id="rId50"/>
    <p:sldId id="322" r:id="rId51"/>
    <p:sldId id="323" r:id="rId52"/>
    <p:sldId id="324" r:id="rId53"/>
    <p:sldId id="325" r:id="rId54"/>
    <p:sldId id="326" r:id="rId55"/>
    <p:sldId id="327" r:id="rId56"/>
    <p:sldId id="328" r:id="rId57"/>
    <p:sldId id="329" r:id="rId58"/>
    <p:sldId id="330" r:id="rId59"/>
    <p:sldId id="331" r:id="rId60"/>
    <p:sldId id="307" r:id="rId61"/>
    <p:sldId id="308" r:id="rId62"/>
    <p:sldId id="309" r:id="rId63"/>
    <p:sldId id="310" r:id="rId64"/>
    <p:sldId id="311" r:id="rId65"/>
    <p:sldId id="312" r:id="rId66"/>
    <p:sldId id="313" r:id="rId67"/>
    <p:sldId id="314" r:id="rId68"/>
    <p:sldId id="345" r:id="rId69"/>
    <p:sldId id="346" r:id="rId70"/>
    <p:sldId id="315" r:id="rId71"/>
    <p:sldId id="348" r:id="rId72"/>
    <p:sldId id="349" r:id="rId73"/>
    <p:sldId id="347" r:id="rId74"/>
    <p:sldId id="341" r:id="rId7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0" d="100"/>
          <a:sy n="110" d="100"/>
        </p:scale>
        <p:origin x="-1644" y="-1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notesMaster" Target="notesMasters/notesMaster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840F780-D3DD-4C3A-AD0F-FD4CC8ECC3CB}" type="datetimeFigureOut">
              <a:rPr lang="en-US" smtClean="0"/>
              <a:t>11/8/2022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6527741-630F-4DAB-B328-DD9FC5E92B5B}" type="slidenum">
              <a:rPr lang="en-US" smtClean="0"/>
              <a:t>‹#›</a:t>
            </a:fld>
            <a:endParaRPr lang="en-US"/>
          </a:p>
        </p:txBody>
      </p:sp>
    </p:spTree>
    <p:extLst>
      <p:ext uri="{BB962C8B-B14F-4D97-AF65-F5344CB8AC3E}">
        <p14:creationId xmlns:p14="http://schemas.microsoft.com/office/powerpoint/2010/main" val="5541701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4ADE592-A632-48F4-A4C0-E9B444478696}" type="datetimeFigureOut">
              <a:rPr lang="en-US" smtClean="0"/>
              <a:pPr/>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ADE592-A632-48F4-A4C0-E9B444478696}" type="datetimeFigureOut">
              <a:rPr lang="en-US" smtClean="0"/>
              <a:pPr/>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ADE592-A632-48F4-A4C0-E9B444478696}" type="datetimeFigureOut">
              <a:rPr lang="en-US" smtClean="0"/>
              <a:pPr/>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4ADE592-A632-48F4-A4C0-E9B444478696}" type="datetimeFigureOut">
              <a:rPr lang="en-US" smtClean="0"/>
              <a:pPr/>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4ADE592-A632-48F4-A4C0-E9B444478696}" type="datetimeFigureOut">
              <a:rPr lang="en-US" smtClean="0"/>
              <a:pPr/>
              <a:t>11/8/2022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4ADE592-A632-48F4-A4C0-E9B444478696}" type="datetimeFigureOut">
              <a:rPr lang="en-US" smtClean="0"/>
              <a:pPr/>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4ADE592-A632-48F4-A4C0-E9B444478696}" type="datetimeFigureOut">
              <a:rPr lang="en-US" smtClean="0"/>
              <a:pPr/>
              <a:t>11/8/2022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4ADE592-A632-48F4-A4C0-E9B444478696}" type="datetimeFigureOut">
              <a:rPr lang="en-US" smtClean="0"/>
              <a:pPr/>
              <a:t>11/8/2022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ADE592-A632-48F4-A4C0-E9B444478696}" type="datetimeFigureOut">
              <a:rPr lang="en-US" smtClean="0"/>
              <a:pPr/>
              <a:t>11/8/2022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ADE592-A632-48F4-A4C0-E9B444478696}" type="datetimeFigureOut">
              <a:rPr lang="en-US" smtClean="0"/>
              <a:pPr/>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4ADE592-A632-48F4-A4C0-E9B444478696}" type="datetimeFigureOut">
              <a:rPr lang="en-US" smtClean="0"/>
              <a:pPr/>
              <a:t>11/8/2022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8F19BD-45AE-49B4-86C6-A5FDB336CF05}"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ADE592-A632-48F4-A4C0-E9B444478696}" type="datetimeFigureOut">
              <a:rPr lang="en-US" smtClean="0"/>
              <a:pPr/>
              <a:t>11/8/2022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8F19BD-45AE-49B4-86C6-A5FDB336CF05}"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533400" y="990600"/>
            <a:ext cx="7772400" cy="5638800"/>
          </a:xfrm>
        </p:spPr>
        <p:txBody>
          <a:bodyPr>
            <a:normAutofit/>
          </a:bodyPr>
          <a:lstStyle/>
          <a:p>
            <a:r>
              <a:rPr lang="en-US" dirty="0" smtClean="0">
                <a:solidFill>
                  <a:schemeClr val="tx1"/>
                </a:solidFill>
                <a:latin typeface="Arial" pitchFamily="34" charset="0"/>
                <a:cs typeface="Arial" pitchFamily="34" charset="0"/>
              </a:rPr>
              <a:t>Software Requirement Engineering </a:t>
            </a:r>
          </a:p>
          <a:p>
            <a:r>
              <a:rPr lang="en-US" dirty="0" smtClean="0">
                <a:solidFill>
                  <a:schemeClr val="tx1"/>
                </a:solidFill>
                <a:latin typeface="Arial" pitchFamily="34" charset="0"/>
                <a:cs typeface="Arial" pitchFamily="34" charset="0"/>
              </a:rPr>
              <a:t>CSE-305</a:t>
            </a:r>
          </a:p>
          <a:p>
            <a:endParaRPr lang="en-US" dirty="0" smtClean="0">
              <a:solidFill>
                <a:schemeClr val="tx1"/>
              </a:solidFill>
              <a:latin typeface="Arial" pitchFamily="34" charset="0"/>
              <a:cs typeface="Arial" pitchFamily="34" charset="0"/>
            </a:endParaRPr>
          </a:p>
          <a:p>
            <a:endParaRPr lang="en-US" dirty="0" smtClean="0">
              <a:solidFill>
                <a:schemeClr val="tx1"/>
              </a:solidFill>
              <a:latin typeface="Arial" pitchFamily="34" charset="0"/>
              <a:cs typeface="Arial" pitchFamily="34" charset="0"/>
            </a:endParaRPr>
          </a:p>
          <a:p>
            <a:endParaRPr lang="en-US" dirty="0" smtClean="0">
              <a:solidFill>
                <a:schemeClr val="tx1"/>
              </a:solidFill>
              <a:latin typeface="Arial" pitchFamily="34" charset="0"/>
              <a:cs typeface="Arial" pitchFamily="34" charset="0"/>
            </a:endParaRPr>
          </a:p>
          <a:p>
            <a:r>
              <a:rPr lang="en-US" dirty="0" smtClean="0">
                <a:solidFill>
                  <a:schemeClr val="tx1"/>
                </a:solidFill>
                <a:latin typeface="Arial" pitchFamily="34" charset="0"/>
                <a:cs typeface="Arial" pitchFamily="34" charset="0"/>
              </a:rPr>
              <a:t>Dr </a:t>
            </a:r>
            <a:r>
              <a:rPr lang="en-US" dirty="0" err="1" smtClean="0">
                <a:solidFill>
                  <a:schemeClr val="tx1"/>
                </a:solidFill>
                <a:latin typeface="Arial" pitchFamily="34" charset="0"/>
                <a:cs typeface="Arial" pitchFamily="34" charset="0"/>
              </a:rPr>
              <a:t>Ghulam</a:t>
            </a:r>
            <a:r>
              <a:rPr lang="en-US" dirty="0" smtClean="0">
                <a:solidFill>
                  <a:schemeClr val="tx1"/>
                </a:solidFill>
                <a:latin typeface="Arial" pitchFamily="34" charset="0"/>
                <a:cs typeface="Arial" pitchFamily="34" charset="0"/>
              </a:rPr>
              <a:t> </a:t>
            </a:r>
            <a:r>
              <a:rPr lang="en-US" dirty="0" err="1" smtClean="0">
                <a:solidFill>
                  <a:schemeClr val="tx1"/>
                </a:solidFill>
                <a:latin typeface="Arial" pitchFamily="34" charset="0"/>
                <a:cs typeface="Arial" pitchFamily="34" charset="0"/>
              </a:rPr>
              <a:t>Rasool</a:t>
            </a:r>
            <a:endParaRPr lang="en-US" dirty="0" smtClean="0">
              <a:solidFill>
                <a:schemeClr val="tx1"/>
              </a:solidFill>
              <a:latin typeface="Arial" pitchFamily="34" charset="0"/>
              <a:cs typeface="Arial" pitchFamily="34" charset="0"/>
            </a:endParaRPr>
          </a:p>
          <a:p>
            <a:pPr marL="342900" indent="-342900" algn="l">
              <a:lnSpc>
                <a:spcPct val="90000"/>
              </a:lnSpc>
            </a:pPr>
            <a:endParaRPr lang="en-US" dirty="0">
              <a:solidFill>
                <a:schemeClr val="tx1"/>
              </a:solidFill>
            </a:endParaRPr>
          </a:p>
          <a:p>
            <a:endParaRPr lang="en-US" dirty="0" smtClean="0"/>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657045"/>
          </a:xfrm>
        </p:spPr>
        <p:txBody>
          <a:bodyPr>
            <a:normAutofit fontScale="90000"/>
          </a:bodyPr>
          <a:lstStyle/>
          <a:p>
            <a:r>
              <a:rPr lang="en-US" dirty="0" smtClean="0"/>
              <a:t>Examples</a:t>
            </a:r>
            <a:endParaRPr lang="en-US" dirty="0"/>
          </a:p>
        </p:txBody>
      </p:sp>
      <p:sp>
        <p:nvSpPr>
          <p:cNvPr id="3" name="Content Placeholder 2"/>
          <p:cNvSpPr>
            <a:spLocks noGrp="1"/>
          </p:cNvSpPr>
          <p:nvPr>
            <p:ph idx="1"/>
          </p:nvPr>
        </p:nvSpPr>
        <p:spPr>
          <a:xfrm>
            <a:off x="457200" y="990600"/>
            <a:ext cx="8229600" cy="5135563"/>
          </a:xfrm>
        </p:spPr>
        <p:txBody>
          <a:bodyPr>
            <a:normAutofit fontScale="92500" lnSpcReduction="20000"/>
          </a:bodyPr>
          <a:lstStyle/>
          <a:p>
            <a:pPr marL="342900" lvl="1" indent="-342900">
              <a:buFont typeface="Arial" pitchFamily="34" charset="0"/>
              <a:buChar char="•"/>
            </a:pPr>
            <a:r>
              <a:rPr lang="en-US" altLang="en-US" dirty="0"/>
              <a:t>The system shall play the sound ’alarm’ when the door is opened.[incomplete]</a:t>
            </a:r>
          </a:p>
          <a:p>
            <a:pPr marL="342900" lvl="1" indent="-342900">
              <a:buFont typeface="Arial" pitchFamily="34" charset="0"/>
              <a:buChar char="•"/>
            </a:pPr>
            <a:r>
              <a:rPr lang="en-US" altLang="en-US" dirty="0"/>
              <a:t>When a user has entered the building, this shall be registered in the entry log and the user’s computer shall be booted</a:t>
            </a:r>
            <a:r>
              <a:rPr lang="en-US" altLang="en-US" dirty="0" smtClean="0"/>
              <a:t>.[Amalgamation]</a:t>
            </a:r>
          </a:p>
          <a:p>
            <a:pPr marL="342900" lvl="1" indent="-342900">
              <a:buFont typeface="Arial" pitchFamily="34" charset="0"/>
              <a:buChar char="•"/>
            </a:pPr>
            <a:r>
              <a:rPr lang="en-US" altLang="en-US" dirty="0" smtClean="0"/>
              <a:t>The system shall respond very </a:t>
            </a:r>
            <a:r>
              <a:rPr lang="en-US" altLang="en-US" dirty="0" smtClean="0">
                <a:solidFill>
                  <a:srgbClr val="FF0000"/>
                </a:solidFill>
              </a:rPr>
              <a:t>quickly</a:t>
            </a:r>
            <a:r>
              <a:rPr lang="en-US" altLang="en-US" dirty="0" smtClean="0"/>
              <a:t> to user queries</a:t>
            </a:r>
          </a:p>
          <a:p>
            <a:pPr algn="just"/>
            <a:r>
              <a:rPr lang="en-US" altLang="en-US" sz="2800" dirty="0" smtClean="0"/>
              <a:t>System </a:t>
            </a:r>
            <a:r>
              <a:rPr lang="en-US" altLang="en-US" sz="2800" dirty="0"/>
              <a:t>must monitor all temperatures in a chemical reactor.</a:t>
            </a:r>
          </a:p>
          <a:p>
            <a:pPr algn="just"/>
            <a:r>
              <a:rPr lang="en-US" altLang="en-US" sz="2800" dirty="0"/>
              <a:t>System should only monitor and log temperatures below -200 C and above 4000 C</a:t>
            </a:r>
            <a:r>
              <a:rPr lang="en-US" altLang="en-US" sz="2800" dirty="0" smtClean="0"/>
              <a:t>. [Inconsistent]</a:t>
            </a:r>
          </a:p>
          <a:p>
            <a:pPr algn="just"/>
            <a:r>
              <a:rPr lang="en-US" altLang="en-US" sz="2800" dirty="0" smtClean="0"/>
              <a:t>System has to be bug free[</a:t>
            </a:r>
            <a:r>
              <a:rPr lang="en-US" altLang="en-US" sz="2800" dirty="0" err="1" smtClean="0"/>
              <a:t>unvarifiable</a:t>
            </a:r>
            <a:r>
              <a:rPr lang="en-US" altLang="en-US" sz="2800" dirty="0" smtClean="0"/>
              <a:t>]</a:t>
            </a:r>
            <a:endParaRPr lang="en-US" altLang="en-US" sz="2800" dirty="0"/>
          </a:p>
          <a:p>
            <a:pPr marL="342900" lvl="1" indent="-342900">
              <a:buFont typeface="Arial" pitchFamily="34" charset="0"/>
              <a:buChar char="•"/>
            </a:pPr>
            <a:r>
              <a:rPr lang="en-US" dirty="0"/>
              <a:t>The system shall work just like the previous one, but on a new platform</a:t>
            </a:r>
          </a:p>
          <a:p>
            <a:pPr marL="342900" lvl="1" indent="-342900">
              <a:buFont typeface="Arial" pitchFamily="34" charset="0"/>
              <a:buChar char="•"/>
            </a:pPr>
            <a:endParaRPr lang="en-US" altLang="en-US" dirty="0"/>
          </a:p>
          <a:p>
            <a:endParaRPr lang="en-US" dirty="0"/>
          </a:p>
        </p:txBody>
      </p:sp>
    </p:spTree>
    <p:extLst>
      <p:ext uri="{BB962C8B-B14F-4D97-AF65-F5344CB8AC3E}">
        <p14:creationId xmlns:p14="http://schemas.microsoft.com/office/powerpoint/2010/main" val="1700146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
            <a:ext cx="8229600" cy="1066800"/>
          </a:xfrm>
        </p:spPr>
        <p:txBody>
          <a:bodyPr/>
          <a:lstStyle/>
          <a:p>
            <a:r>
              <a:rPr lang="en-US" dirty="0" smtClean="0"/>
              <a:t>Examples</a:t>
            </a:r>
            <a:endParaRPr lang="en-US" dirty="0"/>
          </a:p>
        </p:txBody>
      </p:sp>
      <p:sp>
        <p:nvSpPr>
          <p:cNvPr id="3" name="Content Placeholder 2"/>
          <p:cNvSpPr>
            <a:spLocks noGrp="1"/>
          </p:cNvSpPr>
          <p:nvPr>
            <p:ph idx="1"/>
          </p:nvPr>
        </p:nvSpPr>
        <p:spPr>
          <a:xfrm>
            <a:off x="533400" y="1066800"/>
            <a:ext cx="8229600" cy="4906963"/>
          </a:xfrm>
        </p:spPr>
        <p:txBody>
          <a:bodyPr>
            <a:normAutofit/>
          </a:bodyPr>
          <a:lstStyle/>
          <a:p>
            <a:r>
              <a:rPr lang="en-US" sz="2800" dirty="0"/>
              <a:t>The Internet User quickly sees her current account balance on the laptop screen</a:t>
            </a:r>
            <a:r>
              <a:rPr lang="en-US" sz="2800" dirty="0" smtClean="0"/>
              <a:t>.(Bad)</a:t>
            </a:r>
          </a:p>
          <a:p>
            <a:r>
              <a:rPr lang="en-US" sz="2800" dirty="0"/>
              <a:t>The Online Banking System shall allow the Internet user to access her current account balance in less than 5 </a:t>
            </a:r>
            <a:r>
              <a:rPr lang="en-US" sz="2800" dirty="0" smtClean="0"/>
              <a:t>seconds.(Good)</a:t>
            </a:r>
          </a:p>
          <a:p>
            <a:r>
              <a:rPr lang="en-US" sz="2800" dirty="0"/>
              <a:t>The system shall use Microsoft Outlook to send an email to the customer with the purchase </a:t>
            </a:r>
            <a:r>
              <a:rPr lang="en-US" sz="2800" dirty="0" smtClean="0"/>
              <a:t>confirmation.(Bad)</a:t>
            </a:r>
          </a:p>
          <a:p>
            <a:r>
              <a:rPr lang="en-US" sz="2800" dirty="0"/>
              <a:t>The system shall inform the customer that the purchase is </a:t>
            </a:r>
            <a:r>
              <a:rPr lang="en-US" sz="2800" dirty="0" smtClean="0"/>
              <a:t>confirmed(Good)</a:t>
            </a:r>
            <a:endParaRPr lang="en-US" sz="2800" dirty="0"/>
          </a:p>
        </p:txBody>
      </p:sp>
    </p:spTree>
    <p:extLst>
      <p:ext uri="{BB962C8B-B14F-4D97-AF65-F5344CB8AC3E}">
        <p14:creationId xmlns:p14="http://schemas.microsoft.com/office/powerpoint/2010/main" val="33756086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noChangeArrowheads="1"/>
          </p:cNvSpPr>
          <p:nvPr>
            <p:ph type="title"/>
          </p:nvPr>
        </p:nvSpPr>
        <p:spPr>
          <a:xfrm>
            <a:off x="152400" y="0"/>
            <a:ext cx="8534400" cy="914400"/>
          </a:xfrm>
        </p:spPr>
        <p:txBody>
          <a:bodyPr/>
          <a:lstStyle/>
          <a:p>
            <a:pPr eaLnBrk="1" hangingPunct="1"/>
            <a:r>
              <a:rPr lang="en-US" altLang="en-US" smtClean="0"/>
              <a:t>Requirement Analysis Techniques</a:t>
            </a:r>
          </a:p>
        </p:txBody>
      </p:sp>
      <p:sp>
        <p:nvSpPr>
          <p:cNvPr id="3" name="Content Placeholder 2"/>
          <p:cNvSpPr>
            <a:spLocks noGrp="1"/>
          </p:cNvSpPr>
          <p:nvPr>
            <p:ph idx="1"/>
          </p:nvPr>
        </p:nvSpPr>
        <p:spPr>
          <a:xfrm>
            <a:off x="457200" y="990600"/>
            <a:ext cx="8229600" cy="5334000"/>
          </a:xfrm>
        </p:spPr>
        <p:txBody>
          <a:bodyPr rtlCol="0">
            <a:normAutofit fontScale="47500" lnSpcReduction="20000"/>
          </a:bodyPr>
          <a:lstStyle/>
          <a:p>
            <a:pPr eaLnBrk="1" fontAlgn="auto" hangingPunct="1">
              <a:spcAft>
                <a:spcPts val="0"/>
              </a:spcAft>
              <a:buFont typeface="Arial" panose="020B0604020202020204" pitchFamily="34" charset="0"/>
              <a:buChar char="•"/>
              <a:defRPr/>
            </a:pPr>
            <a:r>
              <a:rPr lang="en-US" dirty="0">
                <a:solidFill>
                  <a:srgbClr val="FF0000"/>
                </a:solidFill>
              </a:rPr>
              <a:t>Goal Oriented Analysis</a:t>
            </a:r>
          </a:p>
          <a:p>
            <a:pPr lvl="1" eaLnBrk="1" fontAlgn="auto" hangingPunct="1">
              <a:spcAft>
                <a:spcPts val="0"/>
              </a:spcAft>
              <a:buFont typeface="Arial" panose="020B0604020202020204" pitchFamily="34" charset="0"/>
              <a:buChar char="–"/>
              <a:defRPr/>
            </a:pPr>
            <a:r>
              <a:rPr lang="en-US" dirty="0"/>
              <a:t>Business goals, Stakeholder goals</a:t>
            </a:r>
          </a:p>
          <a:p>
            <a:pPr eaLnBrk="1" fontAlgn="auto" hangingPunct="1">
              <a:spcAft>
                <a:spcPts val="0"/>
              </a:spcAft>
              <a:buFont typeface="Arial" panose="020B0604020202020204" pitchFamily="34" charset="0"/>
              <a:buChar char="•"/>
              <a:defRPr/>
            </a:pPr>
            <a:r>
              <a:rPr lang="en-US" dirty="0">
                <a:solidFill>
                  <a:srgbClr val="FF0000"/>
                </a:solidFill>
              </a:rPr>
              <a:t>Model requirements</a:t>
            </a:r>
          </a:p>
          <a:p>
            <a:pPr lvl="1" eaLnBrk="1" fontAlgn="auto" hangingPunct="1">
              <a:spcAft>
                <a:spcPts val="0"/>
              </a:spcAft>
              <a:buFont typeface="Arial" panose="020B0604020202020204" pitchFamily="34" charset="0"/>
              <a:buChar char="–"/>
              <a:defRPr/>
            </a:pPr>
            <a:r>
              <a:rPr lang="en-US" dirty="0"/>
              <a:t>UML models, Formal models (e.g., Z-notations)</a:t>
            </a:r>
          </a:p>
          <a:p>
            <a:pPr eaLnBrk="1" fontAlgn="auto" hangingPunct="1">
              <a:spcAft>
                <a:spcPts val="0"/>
              </a:spcAft>
              <a:buFont typeface="Arial" panose="020B0604020202020204" pitchFamily="34" charset="0"/>
              <a:buChar char="•"/>
              <a:defRPr/>
            </a:pPr>
            <a:r>
              <a:rPr lang="en-US" dirty="0">
                <a:solidFill>
                  <a:srgbClr val="FF0000"/>
                </a:solidFill>
              </a:rPr>
              <a:t>Draw context diagram and detail diagrams</a:t>
            </a:r>
          </a:p>
          <a:p>
            <a:pPr lvl="1" eaLnBrk="1" fontAlgn="auto" hangingPunct="1">
              <a:spcAft>
                <a:spcPts val="0"/>
              </a:spcAft>
              <a:buFont typeface="Arial" panose="020B0604020202020204" pitchFamily="34" charset="0"/>
              <a:buChar char="–"/>
              <a:defRPr/>
            </a:pPr>
            <a:r>
              <a:rPr lang="en-US" dirty="0"/>
              <a:t>E.g., DFDs, ERD</a:t>
            </a:r>
          </a:p>
          <a:p>
            <a:pPr eaLnBrk="1" fontAlgn="auto" hangingPunct="1">
              <a:spcAft>
                <a:spcPts val="0"/>
              </a:spcAft>
              <a:buFont typeface="Arial" panose="020B0604020202020204" pitchFamily="34" charset="0"/>
              <a:buChar char="•"/>
              <a:defRPr/>
            </a:pPr>
            <a:r>
              <a:rPr lang="en-US" dirty="0">
                <a:solidFill>
                  <a:srgbClr val="FF0000"/>
                </a:solidFill>
              </a:rPr>
              <a:t>Create prototypes</a:t>
            </a:r>
          </a:p>
          <a:p>
            <a:pPr lvl="1" eaLnBrk="1" fontAlgn="auto" hangingPunct="1">
              <a:spcAft>
                <a:spcPts val="0"/>
              </a:spcAft>
              <a:buFont typeface="Arial" panose="020B0604020202020204" pitchFamily="34" charset="0"/>
              <a:buChar char="–"/>
              <a:defRPr/>
            </a:pPr>
            <a:r>
              <a:rPr lang="en-US" dirty="0"/>
              <a:t>Evolutionary, Throwaway, Simulations (Telecom solution), Experimentations (Machine learning and data mining solutions)</a:t>
            </a:r>
          </a:p>
          <a:p>
            <a:pPr eaLnBrk="1" fontAlgn="auto" hangingPunct="1">
              <a:spcAft>
                <a:spcPts val="0"/>
              </a:spcAft>
              <a:buFont typeface="Arial" panose="020B0604020202020204" pitchFamily="34" charset="0"/>
              <a:buChar char="•"/>
              <a:defRPr/>
            </a:pPr>
            <a:r>
              <a:rPr lang="en-US" dirty="0">
                <a:solidFill>
                  <a:srgbClr val="FF0000"/>
                </a:solidFill>
              </a:rPr>
              <a:t>Analyze feasibility</a:t>
            </a:r>
          </a:p>
          <a:p>
            <a:pPr lvl="1" eaLnBrk="1" fontAlgn="auto" hangingPunct="1">
              <a:spcAft>
                <a:spcPts val="0"/>
              </a:spcAft>
              <a:buFont typeface="Arial" panose="020B0604020202020204" pitchFamily="34" charset="0"/>
              <a:buChar char="–"/>
              <a:defRPr/>
            </a:pPr>
            <a:r>
              <a:rPr lang="en-US" dirty="0"/>
              <a:t>Cost, Time, Technologies</a:t>
            </a:r>
          </a:p>
          <a:p>
            <a:pPr eaLnBrk="1" fontAlgn="auto" hangingPunct="1">
              <a:spcAft>
                <a:spcPts val="0"/>
              </a:spcAft>
              <a:buFont typeface="Arial" panose="020B0604020202020204" pitchFamily="34" charset="0"/>
              <a:buChar char="•"/>
              <a:defRPr/>
            </a:pPr>
            <a:r>
              <a:rPr lang="en-US" dirty="0">
                <a:solidFill>
                  <a:srgbClr val="FF0000"/>
                </a:solidFill>
              </a:rPr>
              <a:t>Prioritize requirements</a:t>
            </a:r>
          </a:p>
          <a:p>
            <a:pPr lvl="1" eaLnBrk="1" fontAlgn="auto" hangingPunct="1">
              <a:spcAft>
                <a:spcPts val="0"/>
              </a:spcAft>
              <a:buFont typeface="Arial" panose="020B0604020202020204" pitchFamily="34" charset="0"/>
              <a:buChar char="–"/>
              <a:defRPr/>
            </a:pPr>
            <a:r>
              <a:rPr lang="en-US" dirty="0"/>
              <a:t>AHP, hundred dollar</a:t>
            </a:r>
          </a:p>
          <a:p>
            <a:pPr eaLnBrk="1" fontAlgn="auto" hangingPunct="1">
              <a:spcAft>
                <a:spcPts val="0"/>
              </a:spcAft>
              <a:buFont typeface="Arial" panose="020B0604020202020204" pitchFamily="34" charset="0"/>
              <a:buChar char="•"/>
              <a:defRPr/>
            </a:pPr>
            <a:r>
              <a:rPr lang="en-US" dirty="0">
                <a:solidFill>
                  <a:srgbClr val="FF0000"/>
                </a:solidFill>
              </a:rPr>
              <a:t>Create data dictionary</a:t>
            </a:r>
          </a:p>
          <a:p>
            <a:pPr lvl="1" eaLnBrk="1" fontAlgn="auto" hangingPunct="1">
              <a:spcAft>
                <a:spcPts val="0"/>
              </a:spcAft>
              <a:buFont typeface="Arial" panose="020B0604020202020204" pitchFamily="34" charset="0"/>
              <a:buChar char="–"/>
              <a:defRPr/>
            </a:pPr>
            <a:r>
              <a:rPr lang="en-US" dirty="0"/>
              <a:t>Glossaries, meta-data (input values, range of values, data format, output values)</a:t>
            </a:r>
          </a:p>
          <a:p>
            <a:pPr eaLnBrk="1" fontAlgn="auto" hangingPunct="1">
              <a:spcAft>
                <a:spcPts val="0"/>
              </a:spcAft>
              <a:buFont typeface="Arial" panose="020B0604020202020204" pitchFamily="34" charset="0"/>
              <a:buChar char="•"/>
              <a:defRPr/>
            </a:pPr>
            <a:r>
              <a:rPr lang="en-US" dirty="0">
                <a:solidFill>
                  <a:srgbClr val="FF0000"/>
                </a:solidFill>
              </a:rPr>
              <a:t>Decision Trees and Decision Tables</a:t>
            </a:r>
          </a:p>
          <a:p>
            <a:pPr eaLnBrk="1" fontAlgn="auto" hangingPunct="1">
              <a:spcAft>
                <a:spcPts val="0"/>
              </a:spcAft>
              <a:buFont typeface="Arial" panose="020B0604020202020204" pitchFamily="34" charset="0"/>
              <a:buChar char="•"/>
              <a:defRPr/>
            </a:pPr>
            <a:r>
              <a:rPr lang="en-US" dirty="0">
                <a:solidFill>
                  <a:srgbClr val="FF0000"/>
                </a:solidFill>
              </a:rPr>
              <a:t>Allocate requirements to subsystems</a:t>
            </a:r>
          </a:p>
          <a:p>
            <a:pPr lvl="1" eaLnBrk="1" fontAlgn="auto" hangingPunct="1">
              <a:spcAft>
                <a:spcPts val="0"/>
              </a:spcAft>
              <a:buFont typeface="Arial" panose="020B0604020202020204" pitchFamily="34" charset="0"/>
              <a:buChar char="–"/>
              <a:defRPr/>
            </a:pPr>
            <a:r>
              <a:rPr lang="en-US" dirty="0"/>
              <a:t>Modularization</a:t>
            </a:r>
          </a:p>
          <a:p>
            <a:pPr eaLnBrk="1" fontAlgn="auto" hangingPunct="1">
              <a:spcAft>
                <a:spcPts val="0"/>
              </a:spcAft>
              <a:buFont typeface="Arial" panose="020B0604020202020204" pitchFamily="34" charset="0"/>
              <a:buChar char="•"/>
              <a:defRPr/>
            </a:pPr>
            <a:r>
              <a:rPr lang="en-US" dirty="0">
                <a:solidFill>
                  <a:srgbClr val="FF0000"/>
                </a:solidFill>
              </a:rPr>
              <a:t>Analysis checklists</a:t>
            </a:r>
          </a:p>
          <a:p>
            <a:pPr lvl="1" eaLnBrk="1" fontAlgn="auto" hangingPunct="1">
              <a:spcAft>
                <a:spcPts val="0"/>
              </a:spcAft>
              <a:buFont typeface="Arial" panose="020B0604020202020204" pitchFamily="34" charset="0"/>
              <a:buChar char="–"/>
              <a:defRPr/>
            </a:pPr>
            <a:r>
              <a:rPr lang="en-US" dirty="0"/>
              <a:t>Based on experiences in previous projects (Covered in previous slides)</a:t>
            </a:r>
          </a:p>
          <a:p>
            <a:pPr eaLnBrk="1" fontAlgn="auto" hangingPunct="1">
              <a:spcAft>
                <a:spcPts val="0"/>
              </a:spcAft>
              <a:buFont typeface="Arial" panose="020B0604020202020204" pitchFamily="34" charset="0"/>
              <a:buChar char="•"/>
              <a:defRPr/>
            </a:pPr>
            <a:r>
              <a:rPr lang="en-US" dirty="0">
                <a:solidFill>
                  <a:srgbClr val="FF0000"/>
                </a:solidFill>
              </a:rPr>
              <a:t>Requirements Interactions</a:t>
            </a:r>
          </a:p>
          <a:p>
            <a:pPr eaLnBrk="1" fontAlgn="auto" hangingPunct="1">
              <a:spcAft>
                <a:spcPts val="0"/>
              </a:spcAft>
              <a:buFont typeface="Arial" panose="020B0604020202020204" pitchFamily="34" charset="0"/>
              <a:buChar char="•"/>
              <a:defRPr/>
            </a:pPr>
            <a:r>
              <a:rPr lang="en-US" dirty="0">
                <a:solidFill>
                  <a:srgbClr val="FF0000"/>
                </a:solidFill>
              </a:rPr>
              <a:t>Traceability metrics</a:t>
            </a:r>
          </a:p>
        </p:txBody>
      </p:sp>
    </p:spTree>
    <p:extLst>
      <p:ext uri="{BB962C8B-B14F-4D97-AF65-F5344CB8AC3E}">
        <p14:creationId xmlns:p14="http://schemas.microsoft.com/office/powerpoint/2010/main" val="15334091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838200"/>
          </a:xfrm>
        </p:spPr>
        <p:txBody>
          <a:bodyPr>
            <a:normAutofit fontScale="90000"/>
          </a:bodyPr>
          <a:lstStyle/>
          <a:p>
            <a:r>
              <a:rPr lang="en-US" dirty="0" smtClean="0"/>
              <a:t/>
            </a:r>
            <a:br>
              <a:rPr lang="en-US" dirty="0" smtClean="0"/>
            </a:br>
            <a:r>
              <a:rPr lang="en-US" sz="4000" dirty="0" smtClean="0">
                <a:latin typeface="Arial" pitchFamily="34" charset="0"/>
                <a:cs typeface="Arial" pitchFamily="34" charset="0"/>
              </a:rPr>
              <a:t>Model requirements</a:t>
            </a:r>
            <a:br>
              <a:rPr lang="en-US" sz="4000" dirty="0" smtClean="0">
                <a:latin typeface="Arial" pitchFamily="34" charset="0"/>
                <a:cs typeface="Arial" pitchFamily="34" charset="0"/>
              </a:rPr>
            </a:br>
            <a:endParaRPr lang="en-US" sz="4000" dirty="0">
              <a:latin typeface="Arial" pitchFamily="34" charset="0"/>
              <a:cs typeface="Arial" pitchFamily="34" charset="0"/>
            </a:endParaRPr>
          </a:p>
        </p:txBody>
      </p:sp>
      <p:sp>
        <p:nvSpPr>
          <p:cNvPr id="3" name="Content Placeholder 2"/>
          <p:cNvSpPr>
            <a:spLocks noGrp="1"/>
          </p:cNvSpPr>
          <p:nvPr>
            <p:ph idx="1"/>
          </p:nvPr>
        </p:nvSpPr>
        <p:spPr>
          <a:xfrm>
            <a:off x="457200" y="990600"/>
            <a:ext cx="8229600" cy="5638800"/>
          </a:xfrm>
        </p:spPr>
        <p:txBody>
          <a:bodyPr>
            <a:normAutofit/>
          </a:bodyPr>
          <a:lstStyle/>
          <a:p>
            <a:pPr>
              <a:lnSpc>
                <a:spcPct val="90000"/>
              </a:lnSpc>
            </a:pPr>
            <a:r>
              <a:rPr lang="en-US" dirty="0" smtClean="0">
                <a:cs typeface="Times New Roman" pitchFamily="18" charset="0"/>
              </a:rPr>
              <a:t>Data model</a:t>
            </a:r>
          </a:p>
          <a:p>
            <a:pPr lvl="1">
              <a:lnSpc>
                <a:spcPct val="90000"/>
              </a:lnSpc>
            </a:pPr>
            <a:r>
              <a:rPr lang="en-US" dirty="0" smtClean="0">
                <a:cs typeface="Times New Roman" pitchFamily="18" charset="0"/>
              </a:rPr>
              <a:t>shows relationships among system objects</a:t>
            </a:r>
          </a:p>
          <a:p>
            <a:pPr lvl="1">
              <a:lnSpc>
                <a:spcPct val="90000"/>
              </a:lnSpc>
            </a:pPr>
            <a:r>
              <a:rPr lang="en-US" altLang="en-US" dirty="0">
                <a:cs typeface="Times New Roman" pitchFamily="18" charset="0"/>
              </a:rPr>
              <a:t>DFDs, </a:t>
            </a:r>
            <a:r>
              <a:rPr lang="en-US" altLang="en-US" dirty="0" smtClean="0">
                <a:cs typeface="Times New Roman" pitchFamily="18" charset="0"/>
              </a:rPr>
              <a:t>ERD</a:t>
            </a:r>
            <a:endParaRPr lang="en-US" dirty="0" smtClean="0">
              <a:cs typeface="Times New Roman" pitchFamily="18" charset="0"/>
            </a:endParaRPr>
          </a:p>
          <a:p>
            <a:pPr>
              <a:lnSpc>
                <a:spcPct val="90000"/>
              </a:lnSpc>
            </a:pPr>
            <a:r>
              <a:rPr lang="en-US" dirty="0" smtClean="0">
                <a:cs typeface="Times New Roman" pitchFamily="18" charset="0"/>
              </a:rPr>
              <a:t>Functional model</a:t>
            </a:r>
          </a:p>
          <a:p>
            <a:pPr lvl="1">
              <a:lnSpc>
                <a:spcPct val="90000"/>
              </a:lnSpc>
            </a:pPr>
            <a:r>
              <a:rPr lang="en-US" dirty="0" smtClean="0">
                <a:cs typeface="Times New Roman" pitchFamily="18" charset="0"/>
              </a:rPr>
              <a:t>description of the functions that enable the transformations of system objects</a:t>
            </a:r>
          </a:p>
          <a:p>
            <a:pPr lvl="1">
              <a:lnSpc>
                <a:spcPct val="90000"/>
              </a:lnSpc>
            </a:pPr>
            <a:r>
              <a:rPr lang="en-US" altLang="en-US" dirty="0">
                <a:cs typeface="Times New Roman" pitchFamily="18" charset="0"/>
              </a:rPr>
              <a:t>S</a:t>
            </a:r>
            <a:r>
              <a:rPr lang="en-US" altLang="en-US" dirty="0" smtClean="0">
                <a:cs typeface="Times New Roman" pitchFamily="18" charset="0"/>
              </a:rPr>
              <a:t>tate diagram</a:t>
            </a:r>
            <a:endParaRPr lang="en-US" dirty="0" smtClean="0">
              <a:cs typeface="Times New Roman" pitchFamily="18" charset="0"/>
            </a:endParaRPr>
          </a:p>
          <a:p>
            <a:pPr>
              <a:lnSpc>
                <a:spcPct val="90000"/>
              </a:lnSpc>
            </a:pPr>
            <a:r>
              <a:rPr lang="en-US" dirty="0" smtClean="0">
                <a:cs typeface="Times New Roman" pitchFamily="18" charset="0"/>
              </a:rPr>
              <a:t>Behavioral model</a:t>
            </a:r>
          </a:p>
          <a:p>
            <a:pPr lvl="1">
              <a:lnSpc>
                <a:spcPct val="90000"/>
              </a:lnSpc>
            </a:pPr>
            <a:r>
              <a:rPr lang="en-US" dirty="0" smtClean="0">
                <a:cs typeface="Times New Roman" pitchFamily="18" charset="0"/>
              </a:rPr>
              <a:t>manner in which software responds to events from the outside world</a:t>
            </a:r>
          </a:p>
          <a:p>
            <a:pPr lvl="1">
              <a:lnSpc>
                <a:spcPct val="90000"/>
              </a:lnSpc>
            </a:pPr>
            <a:r>
              <a:rPr lang="en-US" dirty="0" smtClean="0">
                <a:cs typeface="Times New Roman" pitchFamily="18" charset="0"/>
              </a:rPr>
              <a:t>Interaction Diagram</a:t>
            </a:r>
            <a:endParaRPr lang="en-US" dirty="0" smtClean="0"/>
          </a:p>
          <a:p>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noChangeArrowheads="1"/>
          </p:cNvSpPr>
          <p:nvPr>
            <p:ph type="title"/>
          </p:nvPr>
        </p:nvSpPr>
        <p:spPr/>
        <p:txBody>
          <a:bodyPr/>
          <a:lstStyle/>
          <a:p>
            <a:r>
              <a:rPr lang="en-US" altLang="en-US" smtClean="0"/>
              <a:t>Model Requirements</a:t>
            </a:r>
          </a:p>
        </p:txBody>
      </p:sp>
      <p:pic>
        <p:nvPicPr>
          <p:cNvPr id="19459" name="Picture 2" descr="Different UML Diagrams - Purpose and Usage"/>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600200"/>
            <a:ext cx="7424738" cy="4852988"/>
          </a:xfrm>
          <a:noFill/>
        </p:spPr>
      </p:pic>
    </p:spTree>
    <p:extLst>
      <p:ext uri="{BB962C8B-B14F-4D97-AF65-F5344CB8AC3E}">
        <p14:creationId xmlns:p14="http://schemas.microsoft.com/office/powerpoint/2010/main" val="20357671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0"/>
            <a:ext cx="8229600" cy="990600"/>
          </a:xfrm>
        </p:spPr>
        <p:txBody>
          <a:bodyPr>
            <a:normAutofit/>
          </a:bodyPr>
          <a:lstStyle/>
          <a:p>
            <a:r>
              <a:rPr lang="en-US" dirty="0" smtClean="0"/>
              <a:t>Modeling Methods</a:t>
            </a:r>
            <a:endParaRPr lang="en-US" dirty="0"/>
          </a:p>
        </p:txBody>
      </p:sp>
      <p:sp>
        <p:nvSpPr>
          <p:cNvPr id="3" name="Content Placeholder 2"/>
          <p:cNvSpPr>
            <a:spLocks noGrp="1"/>
          </p:cNvSpPr>
          <p:nvPr>
            <p:ph idx="1"/>
          </p:nvPr>
        </p:nvSpPr>
        <p:spPr>
          <a:xfrm>
            <a:off x="457200" y="990600"/>
            <a:ext cx="8229600" cy="5135563"/>
          </a:xfrm>
        </p:spPr>
        <p:txBody>
          <a:bodyPr/>
          <a:lstStyle/>
          <a:p>
            <a:r>
              <a:rPr lang="en-US" altLang="en-US" dirty="0"/>
              <a:t>Structured Analysis</a:t>
            </a:r>
          </a:p>
          <a:p>
            <a:pPr lvl="1"/>
            <a:r>
              <a:rPr lang="en-US" altLang="en-US" dirty="0"/>
              <a:t>Abstraction and Modularity</a:t>
            </a:r>
          </a:p>
          <a:p>
            <a:r>
              <a:rPr lang="en-US" altLang="en-US" dirty="0"/>
              <a:t>Object-Oriented Analysis</a:t>
            </a:r>
          </a:p>
          <a:p>
            <a:r>
              <a:rPr lang="en-US" altLang="en-US" dirty="0"/>
              <a:t>Formal Methods</a:t>
            </a:r>
          </a:p>
          <a:p>
            <a:pPr lvl="1"/>
            <a:r>
              <a:rPr lang="en-US" altLang="en-US" dirty="0"/>
              <a:t>Using predicate calculus (MCRL2) and set theory (Z-notations)</a:t>
            </a:r>
          </a:p>
          <a:p>
            <a:pPr lvl="1"/>
            <a:r>
              <a:rPr lang="en-US" altLang="en-US" dirty="0"/>
              <a:t>Visual depictions (Petri-nets)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990600"/>
          </a:xfrm>
        </p:spPr>
        <p:txBody>
          <a:bodyPr>
            <a:normAutofit/>
          </a:bodyPr>
          <a:lstStyle/>
          <a:p>
            <a:r>
              <a:rPr lang="en-US" sz="3600" dirty="0" smtClean="0">
                <a:latin typeface="Arial" pitchFamily="34" charset="0"/>
                <a:cs typeface="Arial" pitchFamily="34" charset="0"/>
              </a:rPr>
              <a:t>Analyze Requirements</a:t>
            </a:r>
            <a:endParaRPr lang="en-US" sz="3600" dirty="0">
              <a:latin typeface="Arial" pitchFamily="34" charset="0"/>
              <a:cs typeface="Arial" pitchFamily="34" charset="0"/>
            </a:endParaRPr>
          </a:p>
        </p:txBody>
      </p:sp>
      <p:pic>
        <p:nvPicPr>
          <p:cNvPr id="2050" name="Picture 2"/>
          <p:cNvPicPr>
            <a:picLocks noGrp="1" noChangeAspect="1" noChangeArrowheads="1"/>
          </p:cNvPicPr>
          <p:nvPr>
            <p:ph idx="1"/>
          </p:nvPr>
        </p:nvPicPr>
        <p:blipFill>
          <a:blip r:embed="rId2" cstate="print"/>
          <a:srcRect/>
          <a:stretch>
            <a:fillRect/>
          </a:stretch>
        </p:blipFill>
        <p:spPr bwMode="auto">
          <a:xfrm>
            <a:off x="228600" y="1066800"/>
            <a:ext cx="8382000" cy="2465294"/>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cstate="print"/>
          <a:srcRect/>
          <a:stretch>
            <a:fillRect/>
          </a:stretch>
        </p:blipFill>
        <p:spPr bwMode="auto">
          <a:xfrm>
            <a:off x="193960" y="3539835"/>
            <a:ext cx="8458200" cy="2862263"/>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944562"/>
          </a:xfrm>
        </p:spPr>
        <p:txBody>
          <a:bodyPr/>
          <a:lstStyle/>
          <a:p>
            <a:r>
              <a:rPr lang="en-US" dirty="0" smtClean="0"/>
              <a:t>Data Flow Diagrams</a:t>
            </a:r>
            <a:endParaRPr lang="en-US" dirty="0"/>
          </a:p>
        </p:txBody>
      </p:sp>
      <p:sp>
        <p:nvSpPr>
          <p:cNvPr id="3" name="Content Placeholder 2"/>
          <p:cNvSpPr>
            <a:spLocks noGrp="1"/>
          </p:cNvSpPr>
          <p:nvPr>
            <p:ph idx="1"/>
          </p:nvPr>
        </p:nvSpPr>
        <p:spPr>
          <a:xfrm>
            <a:off x="457200" y="1219200"/>
            <a:ext cx="8229600" cy="4906963"/>
          </a:xfrm>
        </p:spPr>
        <p:txBody>
          <a:bodyPr/>
          <a:lstStyle/>
          <a:p>
            <a:pPr marL="342900" lvl="4" indent="-342900">
              <a:buFont typeface="Arial" pitchFamily="34" charset="0"/>
              <a:buChar char="•"/>
            </a:pPr>
            <a:r>
              <a:rPr lang="en-US" sz="2800" dirty="0"/>
              <a:t>Data flow diagramming shows business processes and the data that flows between them</a:t>
            </a:r>
          </a:p>
          <a:p>
            <a:endParaRPr lang="en-US" dirty="0"/>
          </a:p>
        </p:txBody>
      </p:sp>
      <p:pic>
        <p:nvPicPr>
          <p:cNvPr id="4" name="Picture 3" descr="A:\!06-02W-.02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133600"/>
            <a:ext cx="7131050" cy="434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88238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noChangeArrowheads="1"/>
          </p:cNvSpPr>
          <p:nvPr>
            <p:ph type="title"/>
          </p:nvPr>
        </p:nvSpPr>
        <p:spPr>
          <a:xfrm>
            <a:off x="457200" y="152400"/>
            <a:ext cx="8229600" cy="838200"/>
          </a:xfrm>
        </p:spPr>
        <p:txBody>
          <a:bodyPr/>
          <a:lstStyle/>
          <a:p>
            <a:pPr eaLnBrk="1" hangingPunct="1"/>
            <a:r>
              <a:rPr lang="en-GB" altLang="en-US" smtClean="0"/>
              <a:t>Context DFD</a:t>
            </a:r>
          </a:p>
        </p:txBody>
      </p:sp>
      <p:pic>
        <p:nvPicPr>
          <p:cNvPr id="22531"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609600" y="1143000"/>
            <a:ext cx="8305800" cy="5181600"/>
          </a:xfrm>
        </p:spPr>
      </p:pic>
    </p:spTree>
    <p:extLst>
      <p:ext uri="{BB962C8B-B14F-4D97-AF65-F5344CB8AC3E}">
        <p14:creationId xmlns:p14="http://schemas.microsoft.com/office/powerpoint/2010/main" val="27592939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90600"/>
          </a:xfrm>
        </p:spPr>
        <p:txBody>
          <a:bodyPr>
            <a:normAutofit/>
          </a:bodyPr>
          <a:lstStyle/>
          <a:p>
            <a:r>
              <a:rPr lang="en-US" sz="3600" dirty="0" smtClean="0"/>
              <a:t>Data Flow Diagram</a:t>
            </a:r>
            <a:endParaRPr lang="en-US" sz="3600" dirty="0"/>
          </a:p>
        </p:txBody>
      </p:sp>
      <p:pic>
        <p:nvPicPr>
          <p:cNvPr id="1026" name="Picture 2"/>
          <p:cNvPicPr>
            <a:picLocks noGrp="1" noChangeAspect="1" noChangeArrowheads="1"/>
          </p:cNvPicPr>
          <p:nvPr>
            <p:ph idx="1"/>
          </p:nvPr>
        </p:nvPicPr>
        <p:blipFill>
          <a:blip r:embed="rId2" cstate="print"/>
          <a:srcRect/>
          <a:stretch>
            <a:fillRect/>
          </a:stretch>
        </p:blipFill>
        <p:spPr bwMode="auto">
          <a:xfrm>
            <a:off x="914400" y="1600201"/>
            <a:ext cx="7475973" cy="22098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cstate="print"/>
          <a:srcRect/>
          <a:stretch>
            <a:fillRect/>
          </a:stretch>
        </p:blipFill>
        <p:spPr bwMode="auto">
          <a:xfrm>
            <a:off x="852055" y="3803070"/>
            <a:ext cx="7558088" cy="22860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90600"/>
          </a:xfrm>
        </p:spPr>
        <p:txBody>
          <a:bodyPr>
            <a:normAutofit/>
          </a:bodyPr>
          <a:lstStyle/>
          <a:p>
            <a:r>
              <a:rPr lang="en-US" sz="3600" dirty="0" smtClean="0">
                <a:latin typeface="Arial" pitchFamily="34" charset="0"/>
                <a:cs typeface="Arial" pitchFamily="34" charset="0"/>
              </a:rPr>
              <a:t>Requirements Analysis</a:t>
            </a:r>
            <a:endParaRPr lang="en-US" sz="3600" dirty="0"/>
          </a:p>
        </p:txBody>
      </p:sp>
      <p:sp>
        <p:nvSpPr>
          <p:cNvPr id="3" name="Content Placeholder 2"/>
          <p:cNvSpPr>
            <a:spLocks noGrp="1"/>
          </p:cNvSpPr>
          <p:nvPr>
            <p:ph idx="1"/>
          </p:nvPr>
        </p:nvSpPr>
        <p:spPr>
          <a:xfrm>
            <a:off x="457200" y="990600"/>
            <a:ext cx="8229600" cy="5135563"/>
          </a:xfrm>
        </p:spPr>
        <p:txBody>
          <a:bodyPr>
            <a:normAutofit fontScale="92500" lnSpcReduction="10000"/>
          </a:bodyPr>
          <a:lstStyle/>
          <a:p>
            <a:pPr>
              <a:lnSpc>
                <a:spcPct val="90000"/>
              </a:lnSpc>
            </a:pPr>
            <a:r>
              <a:rPr lang="en-US" dirty="0" smtClean="0"/>
              <a:t>The aim of requirements analysis is to discover problems with the system requirements, especially incompleteness and inconsistencies</a:t>
            </a:r>
          </a:p>
          <a:p>
            <a:pPr>
              <a:lnSpc>
                <a:spcPct val="90000"/>
              </a:lnSpc>
            </a:pPr>
            <a:r>
              <a:rPr lang="en-US" dirty="0" smtClean="0"/>
              <a:t>Analysis is inter-leaved with requirements elicitation as problems are sometimes obvious as soon as a requirement is expressed </a:t>
            </a:r>
          </a:p>
          <a:p>
            <a:pPr>
              <a:lnSpc>
                <a:spcPct val="90000"/>
              </a:lnSpc>
            </a:pPr>
            <a:r>
              <a:rPr lang="en-US" dirty="0" smtClean="0"/>
              <a:t>Detailed analysis usually takes place after the initial draft of the requirements document is produced</a:t>
            </a:r>
          </a:p>
          <a:p>
            <a:pPr>
              <a:lnSpc>
                <a:spcPct val="90000"/>
              </a:lnSpc>
            </a:pPr>
            <a:r>
              <a:rPr lang="en-US" dirty="0" smtClean="0"/>
              <a:t>Analysis is concerned with incomplete set of requirements, which has not been discussed by stakeholders</a:t>
            </a:r>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990600"/>
          </a:xfrm>
        </p:spPr>
        <p:txBody>
          <a:bodyPr>
            <a:normAutofit/>
          </a:bodyPr>
          <a:lstStyle/>
          <a:p>
            <a:r>
              <a:rPr lang="en-US" dirty="0" smtClean="0"/>
              <a:t>Entity Relationship Diagram</a:t>
            </a:r>
            <a:endParaRPr lang="en-US" dirty="0"/>
          </a:p>
        </p:txBody>
      </p:sp>
      <p:pic>
        <p:nvPicPr>
          <p:cNvPr id="1026" name="Picture 2"/>
          <p:cNvPicPr>
            <a:picLocks noGrp="1" noChangeAspect="1" noChangeArrowheads="1"/>
          </p:cNvPicPr>
          <p:nvPr>
            <p:ph idx="1"/>
          </p:nvPr>
        </p:nvPicPr>
        <p:blipFill>
          <a:blip r:embed="rId2" cstate="print"/>
          <a:srcRect/>
          <a:stretch>
            <a:fillRect/>
          </a:stretch>
        </p:blipFill>
        <p:spPr bwMode="auto">
          <a:xfrm>
            <a:off x="533400" y="914400"/>
            <a:ext cx="8229600" cy="27432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cstate="print"/>
          <a:srcRect/>
          <a:stretch>
            <a:fillRect/>
          </a:stretch>
        </p:blipFill>
        <p:spPr bwMode="auto">
          <a:xfrm>
            <a:off x="533400" y="3505200"/>
            <a:ext cx="8229600" cy="3048000"/>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915400" cy="914400"/>
          </a:xfrm>
        </p:spPr>
        <p:txBody>
          <a:bodyPr>
            <a:normAutofit/>
          </a:bodyPr>
          <a:lstStyle/>
          <a:p>
            <a:r>
              <a:rPr lang="en-US" sz="3600" dirty="0" smtClean="0"/>
              <a:t>UML</a:t>
            </a:r>
            <a:endParaRPr lang="en-US" sz="3600" dirty="0">
              <a:latin typeface="Arial" pitchFamily="34" charset="0"/>
              <a:cs typeface="Arial" pitchFamily="34" charset="0"/>
            </a:endParaRPr>
          </a:p>
        </p:txBody>
      </p:sp>
      <p:pic>
        <p:nvPicPr>
          <p:cNvPr id="1026" name="Picture 2"/>
          <p:cNvPicPr>
            <a:picLocks noGrp="1" noChangeAspect="1" noChangeArrowheads="1"/>
          </p:cNvPicPr>
          <p:nvPr>
            <p:ph idx="1"/>
          </p:nvPr>
        </p:nvPicPr>
        <p:blipFill>
          <a:blip r:embed="rId2" cstate="print"/>
          <a:srcRect/>
          <a:stretch>
            <a:fillRect/>
          </a:stretch>
        </p:blipFill>
        <p:spPr bwMode="auto">
          <a:xfrm>
            <a:off x="304800" y="1066800"/>
            <a:ext cx="8382000" cy="2996256"/>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cstate="print"/>
          <a:srcRect/>
          <a:stretch>
            <a:fillRect/>
          </a:stretch>
        </p:blipFill>
        <p:spPr bwMode="auto">
          <a:xfrm>
            <a:off x="297875" y="4038600"/>
            <a:ext cx="8458199" cy="2043113"/>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066800"/>
          </a:xfrm>
        </p:spPr>
        <p:txBody>
          <a:bodyPr/>
          <a:lstStyle/>
          <a:p>
            <a:r>
              <a:rPr lang="en-US" dirty="0" smtClean="0"/>
              <a:t>Requirement Analysis Outsourcing </a:t>
            </a:r>
            <a:endParaRPr lang="en-US" dirty="0"/>
          </a:p>
        </p:txBody>
      </p:sp>
      <p:sp>
        <p:nvSpPr>
          <p:cNvPr id="3" name="Content Placeholder 2"/>
          <p:cNvSpPr>
            <a:spLocks noGrp="1"/>
          </p:cNvSpPr>
          <p:nvPr>
            <p:ph idx="1"/>
          </p:nvPr>
        </p:nvSpPr>
        <p:spPr>
          <a:xfrm>
            <a:off x="457200" y="1219200"/>
            <a:ext cx="8229600" cy="4906963"/>
          </a:xfrm>
        </p:spPr>
        <p:txBody>
          <a:bodyPr/>
          <a:lstStyle/>
          <a:p>
            <a:pPr>
              <a:buNone/>
            </a:pPr>
            <a:r>
              <a:rPr lang="en-US" dirty="0" smtClean="0"/>
              <a:t>    Outsource2India has had over 10 years of experience working on software projects of varying scopes.</a:t>
            </a:r>
          </a:p>
          <a:p>
            <a:pPr>
              <a:buNone/>
            </a:pPr>
            <a:r>
              <a:rPr lang="en-US" i="1" dirty="0" smtClean="0"/>
              <a:t>     www.</a:t>
            </a:r>
            <a:r>
              <a:rPr lang="en-US" b="1" i="1" dirty="0" smtClean="0"/>
              <a:t>outsource</a:t>
            </a:r>
            <a:r>
              <a:rPr lang="en-US" i="1" dirty="0" smtClean="0"/>
              <a:t>2india.com</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90600"/>
          </a:xfrm>
        </p:spPr>
        <p:txBody>
          <a:bodyPr>
            <a:normAutofit/>
          </a:bodyPr>
          <a:lstStyle/>
          <a:p>
            <a:r>
              <a:rPr lang="en-US" dirty="0" smtClean="0"/>
              <a:t>Requirements Interactions</a:t>
            </a:r>
            <a:endParaRPr lang="en-US" dirty="0"/>
          </a:p>
        </p:txBody>
      </p:sp>
      <p:sp>
        <p:nvSpPr>
          <p:cNvPr id="3" name="Content Placeholder 2"/>
          <p:cNvSpPr>
            <a:spLocks noGrp="1"/>
          </p:cNvSpPr>
          <p:nvPr>
            <p:ph idx="1"/>
          </p:nvPr>
        </p:nvSpPr>
        <p:spPr>
          <a:xfrm>
            <a:off x="457200" y="1066800"/>
            <a:ext cx="8229600" cy="5410200"/>
          </a:xfrm>
        </p:spPr>
        <p:txBody>
          <a:bodyPr>
            <a:normAutofit fontScale="92500" lnSpcReduction="10000"/>
          </a:bodyPr>
          <a:lstStyle/>
          <a:p>
            <a:r>
              <a:rPr lang="en-US" dirty="0" smtClean="0"/>
              <a:t>An important objective of requirements analysis is to discover the interactions between requirements and </a:t>
            </a:r>
            <a:r>
              <a:rPr lang="en-US" dirty="0" smtClean="0">
                <a:solidFill>
                  <a:srgbClr val="FF0000"/>
                </a:solidFill>
              </a:rPr>
              <a:t>to highlight requirements conflicts and overlaps</a:t>
            </a:r>
          </a:p>
          <a:p>
            <a:r>
              <a:rPr lang="en-US" dirty="0" smtClean="0"/>
              <a:t>A requirements interaction matrix shows how requirements interact with each other, which can be constructed using a spreadsheet</a:t>
            </a:r>
          </a:p>
          <a:p>
            <a:pPr>
              <a:lnSpc>
                <a:spcPct val="90000"/>
              </a:lnSpc>
            </a:pPr>
            <a:r>
              <a:rPr lang="en-US" dirty="0" smtClean="0"/>
              <a:t>Each requirement is compared with other requirements, and the matrix is filled as follows:</a:t>
            </a:r>
          </a:p>
          <a:p>
            <a:pPr lvl="1">
              <a:lnSpc>
                <a:spcPct val="90000"/>
              </a:lnSpc>
            </a:pPr>
            <a:r>
              <a:rPr lang="en-US" dirty="0" smtClean="0">
                <a:latin typeface="Sylfaen" pitchFamily="18" charset="0"/>
              </a:rPr>
              <a:t>For requirements which conflict, fill in a 1</a:t>
            </a:r>
          </a:p>
          <a:p>
            <a:pPr lvl="1">
              <a:lnSpc>
                <a:spcPct val="90000"/>
              </a:lnSpc>
            </a:pPr>
            <a:r>
              <a:rPr lang="en-US" dirty="0" smtClean="0">
                <a:latin typeface="Sylfaen" pitchFamily="18" charset="0"/>
              </a:rPr>
              <a:t>For requirements which overlap, fill in a 1000</a:t>
            </a:r>
          </a:p>
          <a:p>
            <a:pPr lvl="1">
              <a:lnSpc>
                <a:spcPct val="90000"/>
              </a:lnSpc>
            </a:pPr>
            <a:r>
              <a:rPr lang="en-US" dirty="0" smtClean="0">
                <a:latin typeface="Sylfaen" pitchFamily="18" charset="0"/>
              </a:rPr>
              <a:t>For requirements which are independent, fill in a 0</a:t>
            </a:r>
          </a:p>
          <a:p>
            <a:endParaRPr lang="en-US" dirty="0" smtClean="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991600" cy="990600"/>
          </a:xfrm>
        </p:spPr>
        <p:txBody>
          <a:bodyPr>
            <a:normAutofit/>
          </a:bodyPr>
          <a:lstStyle/>
          <a:p>
            <a:r>
              <a:rPr lang="en-US" dirty="0" smtClean="0"/>
              <a:t>An Interaction Matrix</a:t>
            </a:r>
            <a:endParaRPr lang="en-US" dirty="0"/>
          </a:p>
        </p:txBody>
      </p:sp>
      <p:pic>
        <p:nvPicPr>
          <p:cNvPr id="1026" name="Picture 2"/>
          <p:cNvPicPr>
            <a:picLocks noGrp="1" noChangeAspect="1" noChangeArrowheads="1"/>
          </p:cNvPicPr>
          <p:nvPr>
            <p:ph idx="1"/>
          </p:nvPr>
        </p:nvPicPr>
        <p:blipFill>
          <a:blip r:embed="rId2"/>
          <a:srcRect/>
          <a:stretch>
            <a:fillRect/>
          </a:stretch>
        </p:blipFill>
        <p:spPr bwMode="auto">
          <a:xfrm>
            <a:off x="609600" y="914400"/>
            <a:ext cx="8229600" cy="52578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990600"/>
          </a:xfrm>
        </p:spPr>
        <p:txBody>
          <a:bodyPr>
            <a:normAutofit/>
          </a:bodyPr>
          <a:lstStyle/>
          <a:p>
            <a:r>
              <a:rPr lang="en-US" sz="3600" dirty="0" smtClean="0">
                <a:latin typeface="Arial" pitchFamily="34" charset="0"/>
                <a:cs typeface="Arial" pitchFamily="34" charset="0"/>
              </a:rPr>
              <a:t>Requirements Negotiations</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1066800"/>
            <a:ext cx="8229600" cy="5059363"/>
          </a:xfrm>
        </p:spPr>
        <p:txBody>
          <a:bodyPr>
            <a:normAutofit/>
          </a:bodyPr>
          <a:lstStyle/>
          <a:p>
            <a:pPr>
              <a:lnSpc>
                <a:spcPct val="80000"/>
              </a:lnSpc>
            </a:pPr>
            <a:r>
              <a:rPr lang="en-US" altLang="en-US" sz="2600" dirty="0">
                <a:latin typeface="Arial" charset="0"/>
                <a:cs typeface="Arial" charset="0"/>
              </a:rPr>
              <a:t>Disagreements about requirements are inevitable when a system has many stakeholders. </a:t>
            </a:r>
            <a:r>
              <a:rPr lang="en-US" altLang="en-US" sz="2600" dirty="0">
                <a:solidFill>
                  <a:srgbClr val="FF0000"/>
                </a:solidFill>
                <a:latin typeface="Arial" charset="0"/>
                <a:cs typeface="Arial" charset="0"/>
              </a:rPr>
              <a:t>Conflicts are not ‘failures’ but reflect different stakeholder needs and priorities</a:t>
            </a:r>
          </a:p>
          <a:p>
            <a:pPr>
              <a:lnSpc>
                <a:spcPct val="80000"/>
              </a:lnSpc>
            </a:pPr>
            <a:r>
              <a:rPr lang="en-US" altLang="en-US" sz="2600" dirty="0">
                <a:latin typeface="Arial" charset="0"/>
                <a:cs typeface="Arial" charset="0"/>
              </a:rPr>
              <a:t>Requirements negotiation is the process of </a:t>
            </a:r>
            <a:r>
              <a:rPr lang="en-US" altLang="en-US" sz="2600" dirty="0">
                <a:solidFill>
                  <a:srgbClr val="FF0000"/>
                </a:solidFill>
                <a:latin typeface="Arial" charset="0"/>
                <a:cs typeface="Arial" charset="0"/>
              </a:rPr>
              <a:t>discussing requirements conflicts and reaching a compromise </a:t>
            </a:r>
            <a:r>
              <a:rPr lang="en-US" altLang="en-US" sz="2600" dirty="0">
                <a:latin typeface="Arial" charset="0"/>
                <a:cs typeface="Arial" charset="0"/>
              </a:rPr>
              <a:t>that all stakeholders can agree to</a:t>
            </a:r>
          </a:p>
          <a:p>
            <a:pPr>
              <a:lnSpc>
                <a:spcPct val="80000"/>
              </a:lnSpc>
            </a:pPr>
            <a:r>
              <a:rPr lang="en-US" altLang="en-US" sz="2600" dirty="0">
                <a:latin typeface="Arial" charset="0"/>
                <a:cs typeface="Arial" charset="0"/>
              </a:rPr>
              <a:t>In planning a requirements engineering process, </a:t>
            </a:r>
            <a:r>
              <a:rPr lang="en-US" altLang="en-US" sz="2600" dirty="0">
                <a:solidFill>
                  <a:srgbClr val="FF0000"/>
                </a:solidFill>
                <a:latin typeface="Arial" charset="0"/>
                <a:cs typeface="Arial" charset="0"/>
              </a:rPr>
              <a:t>it is important to leave enough time for negotiation</a:t>
            </a:r>
            <a:r>
              <a:rPr lang="en-US" altLang="en-US" sz="2600" dirty="0">
                <a:latin typeface="Arial" charset="0"/>
                <a:cs typeface="Arial" charset="0"/>
              </a:rPr>
              <a:t>. Finding an acceptable compromise can be time-consuming</a:t>
            </a:r>
          </a:p>
          <a:p>
            <a:pPr>
              <a:lnSpc>
                <a:spcPct val="80000"/>
              </a:lnSpc>
            </a:pPr>
            <a:r>
              <a:rPr lang="en-US" altLang="en-US" sz="2600" dirty="0">
                <a:latin typeface="Arial" charset="0"/>
                <a:cs typeface="Arial" charset="0"/>
              </a:rPr>
              <a:t>The </a:t>
            </a:r>
            <a:r>
              <a:rPr lang="en-US" altLang="en-US" sz="2600" dirty="0">
                <a:solidFill>
                  <a:srgbClr val="FF0000"/>
                </a:solidFill>
                <a:latin typeface="Arial" charset="0"/>
                <a:cs typeface="Arial" charset="0"/>
              </a:rPr>
              <a:t>final requirements will always be a compromise</a:t>
            </a:r>
          </a:p>
          <a:p>
            <a:endParaRPr lang="en-US"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991600" cy="990600"/>
          </a:xfrm>
        </p:spPr>
        <p:txBody>
          <a:bodyPr>
            <a:normAutofit/>
          </a:bodyPr>
          <a:lstStyle/>
          <a:p>
            <a:r>
              <a:rPr lang="en-US" dirty="0" smtClean="0"/>
              <a:t>Requirements Negotiation Stages</a:t>
            </a:r>
            <a:endParaRPr lang="en-US" dirty="0"/>
          </a:p>
        </p:txBody>
      </p:sp>
      <p:sp>
        <p:nvSpPr>
          <p:cNvPr id="3" name="Content Placeholder 2"/>
          <p:cNvSpPr>
            <a:spLocks noGrp="1"/>
          </p:cNvSpPr>
          <p:nvPr>
            <p:ph idx="1"/>
          </p:nvPr>
        </p:nvSpPr>
        <p:spPr>
          <a:xfrm>
            <a:off x="457200" y="990600"/>
            <a:ext cx="8229600" cy="5410200"/>
          </a:xfrm>
        </p:spPr>
        <p:txBody>
          <a:bodyPr>
            <a:normAutofit fontScale="85000" lnSpcReduction="20000"/>
          </a:bodyPr>
          <a:lstStyle/>
          <a:p>
            <a:r>
              <a:rPr lang="en-US" dirty="0" smtClean="0"/>
              <a:t>Requirements discussion</a:t>
            </a:r>
          </a:p>
          <a:p>
            <a:pPr lvl="1" fontAlgn="base">
              <a:spcAft>
                <a:spcPct val="0"/>
              </a:spcAft>
            </a:pPr>
            <a:r>
              <a:rPr lang="en-US" sz="3300" dirty="0" smtClean="0"/>
              <a:t>Requirements which have been highlighted as problematic are discussed and the stakeholders involved present their views about the requirements</a:t>
            </a:r>
          </a:p>
          <a:p>
            <a:r>
              <a:rPr lang="en-US" dirty="0" smtClean="0"/>
              <a:t>Requirements prioritization</a:t>
            </a:r>
          </a:p>
          <a:p>
            <a:pPr lvl="1" fontAlgn="base">
              <a:spcAft>
                <a:spcPct val="0"/>
              </a:spcAft>
            </a:pPr>
            <a:r>
              <a:rPr lang="en-US" sz="3300" dirty="0" smtClean="0"/>
              <a:t>Disputed requirements are prioritized to identify critical requirements and to help the decision making process</a:t>
            </a:r>
          </a:p>
          <a:p>
            <a:r>
              <a:rPr lang="en-US" dirty="0" smtClean="0"/>
              <a:t>Requirements agreement</a:t>
            </a:r>
          </a:p>
          <a:p>
            <a:pPr lvl="1" fontAlgn="base">
              <a:spcAft>
                <a:spcPct val="0"/>
              </a:spcAft>
            </a:pPr>
            <a:r>
              <a:rPr lang="en-US" sz="3300" dirty="0" smtClean="0"/>
              <a:t>Solutions to the requirements problems are identified and a compromised set of requirements are reached. Generally, this will involve making changes to some of the requirements</a:t>
            </a:r>
          </a:p>
          <a:p>
            <a:endParaRPr lang="en-US" dirty="0" smtClean="0"/>
          </a:p>
          <a:p>
            <a:endParaRPr lang="en-US" dirty="0" smtClean="0"/>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Requirements Negotiation Process</a:t>
            </a:r>
            <a:endParaRPr lang="en-US" dirty="0"/>
          </a:p>
        </p:txBody>
      </p:sp>
      <p:grpSp>
        <p:nvGrpSpPr>
          <p:cNvPr id="23" name="Content Placeholder 22"/>
          <p:cNvGrpSpPr>
            <a:grpSpLocks noGrp="1"/>
          </p:cNvGrpSpPr>
          <p:nvPr/>
        </p:nvGrpSpPr>
        <p:grpSpPr>
          <a:xfrm>
            <a:off x="457200" y="1600200"/>
            <a:ext cx="8229600" cy="4648200"/>
            <a:chOff x="1143000" y="2590800"/>
            <a:chExt cx="6781800" cy="3795713"/>
          </a:xfrm>
        </p:grpSpPr>
        <p:sp>
          <p:nvSpPr>
            <p:cNvPr id="24" name="AutoShape 3"/>
            <p:cNvSpPr>
              <a:spLocks noChangeArrowheads="1"/>
            </p:cNvSpPr>
            <p:nvPr/>
          </p:nvSpPr>
          <p:spPr bwMode="auto">
            <a:xfrm>
              <a:off x="1524000" y="45720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25" name="AutoShape 4"/>
            <p:cNvSpPr>
              <a:spLocks noChangeArrowheads="1"/>
            </p:cNvSpPr>
            <p:nvPr/>
          </p:nvSpPr>
          <p:spPr bwMode="auto">
            <a:xfrm>
              <a:off x="3810000" y="45720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26" name="AutoShape 5"/>
            <p:cNvSpPr>
              <a:spLocks noChangeArrowheads="1"/>
            </p:cNvSpPr>
            <p:nvPr/>
          </p:nvSpPr>
          <p:spPr bwMode="auto">
            <a:xfrm>
              <a:off x="6096000" y="45720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27" name="Rectangle 6"/>
            <p:cNvSpPr>
              <a:spLocks noChangeArrowheads="1"/>
            </p:cNvSpPr>
            <p:nvPr/>
          </p:nvSpPr>
          <p:spPr bwMode="auto">
            <a:xfrm>
              <a:off x="1219200" y="4038600"/>
              <a:ext cx="6705600" cy="1905000"/>
            </a:xfrm>
            <a:prstGeom prst="rect">
              <a:avLst/>
            </a:prstGeom>
            <a:noFill/>
            <a:ln w="9525">
              <a:solidFill>
                <a:schemeClr val="tx1"/>
              </a:solidFill>
              <a:miter lim="800000"/>
              <a:headEnd/>
              <a:tailEnd/>
            </a:ln>
            <a:effectLst/>
          </p:spPr>
          <p:txBody>
            <a:bodyPr wrap="none" anchor="ctr"/>
            <a:lstStyle/>
            <a:p>
              <a:endParaRPr lang="en-US"/>
            </a:p>
          </p:txBody>
        </p:sp>
        <p:sp>
          <p:nvSpPr>
            <p:cNvPr id="28" name="Line 10"/>
            <p:cNvSpPr>
              <a:spLocks noChangeShapeType="1"/>
            </p:cNvSpPr>
            <p:nvPr/>
          </p:nvSpPr>
          <p:spPr bwMode="auto">
            <a:xfrm>
              <a:off x="3048000" y="4953000"/>
              <a:ext cx="762000" cy="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29" name="Line 11"/>
            <p:cNvSpPr>
              <a:spLocks noChangeShapeType="1"/>
            </p:cNvSpPr>
            <p:nvPr/>
          </p:nvSpPr>
          <p:spPr bwMode="auto">
            <a:xfrm>
              <a:off x="5334000" y="4953000"/>
              <a:ext cx="762000" cy="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30" name="Line 12"/>
            <p:cNvSpPr>
              <a:spLocks noChangeShapeType="1"/>
            </p:cNvSpPr>
            <p:nvPr/>
          </p:nvSpPr>
          <p:spPr bwMode="auto">
            <a:xfrm>
              <a:off x="4572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31" name="Line 13"/>
            <p:cNvSpPr>
              <a:spLocks noChangeShapeType="1"/>
            </p:cNvSpPr>
            <p:nvPr/>
          </p:nvSpPr>
          <p:spPr bwMode="auto">
            <a:xfrm>
              <a:off x="2286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32" name="Line 14"/>
            <p:cNvSpPr>
              <a:spLocks noChangeShapeType="1"/>
            </p:cNvSpPr>
            <p:nvPr/>
          </p:nvSpPr>
          <p:spPr bwMode="auto">
            <a:xfrm>
              <a:off x="6858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33" name="Text Box 15"/>
            <p:cNvSpPr txBox="1">
              <a:spLocks noChangeArrowheads="1"/>
            </p:cNvSpPr>
            <p:nvPr/>
          </p:nvSpPr>
          <p:spPr bwMode="auto">
            <a:xfrm>
              <a:off x="1627188" y="4672013"/>
              <a:ext cx="1112382" cy="477526"/>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discussion</a:t>
              </a:r>
            </a:p>
          </p:txBody>
        </p:sp>
        <p:sp>
          <p:nvSpPr>
            <p:cNvPr id="34" name="Text Box 16"/>
            <p:cNvSpPr txBox="1">
              <a:spLocks noChangeArrowheads="1"/>
            </p:cNvSpPr>
            <p:nvPr/>
          </p:nvSpPr>
          <p:spPr bwMode="auto">
            <a:xfrm>
              <a:off x="3913188" y="4648200"/>
              <a:ext cx="1112382" cy="477526"/>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prioritization</a:t>
              </a:r>
            </a:p>
          </p:txBody>
        </p:sp>
        <p:sp>
          <p:nvSpPr>
            <p:cNvPr id="35" name="Text Box 17"/>
            <p:cNvSpPr txBox="1">
              <a:spLocks noChangeArrowheads="1"/>
            </p:cNvSpPr>
            <p:nvPr/>
          </p:nvSpPr>
          <p:spPr bwMode="auto">
            <a:xfrm>
              <a:off x="6227763" y="4648200"/>
              <a:ext cx="1112382" cy="477526"/>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agreement</a:t>
              </a:r>
            </a:p>
          </p:txBody>
        </p:sp>
        <p:sp>
          <p:nvSpPr>
            <p:cNvPr id="36" name="Text Box 21"/>
            <p:cNvSpPr txBox="1">
              <a:spLocks noChangeArrowheads="1"/>
            </p:cNvSpPr>
            <p:nvPr/>
          </p:nvSpPr>
          <p:spPr bwMode="auto">
            <a:xfrm>
              <a:off x="1143000" y="6019800"/>
              <a:ext cx="2590800" cy="366713"/>
            </a:xfrm>
            <a:prstGeom prst="rect">
              <a:avLst/>
            </a:prstGeom>
            <a:noFill/>
            <a:ln w="9525">
              <a:noFill/>
              <a:miter lim="800000"/>
              <a:headEnd/>
              <a:tailEnd/>
            </a:ln>
            <a:effectLst/>
          </p:spPr>
          <p:txBody>
            <a:bodyPr wrap="none">
              <a:spAutoFit/>
            </a:bodyPr>
            <a:lstStyle/>
            <a:p>
              <a:r>
                <a:rPr lang="en-US" sz="1800">
                  <a:solidFill>
                    <a:schemeClr val="bg1"/>
                  </a:solidFill>
                </a:rPr>
                <a:t>Requirements Negotiation</a:t>
              </a:r>
            </a:p>
          </p:txBody>
        </p:sp>
        <p:sp>
          <p:nvSpPr>
            <p:cNvPr id="37" name="Rectangle 22"/>
            <p:cNvSpPr>
              <a:spLocks noChangeArrowheads="1"/>
            </p:cNvSpPr>
            <p:nvPr/>
          </p:nvSpPr>
          <p:spPr bwMode="auto">
            <a:xfrm>
              <a:off x="1524000" y="25908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38" name="Rectangle 23"/>
            <p:cNvSpPr>
              <a:spLocks noChangeArrowheads="1"/>
            </p:cNvSpPr>
            <p:nvPr/>
          </p:nvSpPr>
          <p:spPr bwMode="auto">
            <a:xfrm>
              <a:off x="3810000" y="25908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39" name="Rectangle 24"/>
            <p:cNvSpPr>
              <a:spLocks noChangeArrowheads="1"/>
            </p:cNvSpPr>
            <p:nvPr/>
          </p:nvSpPr>
          <p:spPr bwMode="auto">
            <a:xfrm>
              <a:off x="6096000" y="25908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40" name="Text Box 25"/>
            <p:cNvSpPr txBox="1">
              <a:spLocks noChangeArrowheads="1"/>
            </p:cNvSpPr>
            <p:nvPr/>
          </p:nvSpPr>
          <p:spPr bwMode="auto">
            <a:xfrm>
              <a:off x="1676400" y="2695575"/>
              <a:ext cx="1080097" cy="477526"/>
            </a:xfrm>
            <a:prstGeom prst="rect">
              <a:avLst/>
            </a:prstGeom>
            <a:noFill/>
            <a:ln w="9525">
              <a:noFill/>
              <a:miter lim="800000"/>
              <a:headEnd/>
              <a:tailEnd/>
            </a:ln>
            <a:effectLst/>
          </p:spPr>
          <p:txBody>
            <a:bodyPr wrap="none">
              <a:spAutoFit/>
            </a:bodyPr>
            <a:lstStyle/>
            <a:p>
              <a:r>
                <a:rPr lang="en-US" sz="1600" dirty="0">
                  <a:solidFill>
                    <a:srgbClr val="0000FF"/>
                  </a:solidFill>
                </a:rPr>
                <a:t>Unnecessary</a:t>
              </a:r>
            </a:p>
            <a:p>
              <a:r>
                <a:rPr lang="en-US" sz="1600" dirty="0">
                  <a:solidFill>
                    <a:srgbClr val="0000FF"/>
                  </a:solidFill>
                </a:rPr>
                <a:t>requirements</a:t>
              </a:r>
            </a:p>
          </p:txBody>
        </p:sp>
        <p:sp>
          <p:nvSpPr>
            <p:cNvPr id="41" name="Text Box 26"/>
            <p:cNvSpPr txBox="1">
              <a:spLocks noChangeArrowheads="1"/>
            </p:cNvSpPr>
            <p:nvPr/>
          </p:nvSpPr>
          <p:spPr bwMode="auto">
            <a:xfrm>
              <a:off x="3859213" y="2590800"/>
              <a:ext cx="1177586" cy="678591"/>
            </a:xfrm>
            <a:prstGeom prst="rect">
              <a:avLst/>
            </a:prstGeom>
            <a:noFill/>
            <a:ln w="9525">
              <a:noFill/>
              <a:miter lim="800000"/>
              <a:headEnd/>
              <a:tailEnd/>
            </a:ln>
            <a:effectLst/>
          </p:spPr>
          <p:txBody>
            <a:bodyPr wrap="none">
              <a:spAutoFit/>
            </a:bodyPr>
            <a:lstStyle/>
            <a:p>
              <a:r>
                <a:rPr lang="en-US" sz="1600" dirty="0">
                  <a:solidFill>
                    <a:schemeClr val="bg1"/>
                  </a:solidFill>
                </a:rPr>
                <a:t>Conflicting and</a:t>
              </a:r>
            </a:p>
            <a:p>
              <a:r>
                <a:rPr lang="en-US" sz="1600" dirty="0">
                  <a:solidFill>
                    <a:srgbClr val="0000FF"/>
                  </a:solidFill>
                </a:rPr>
                <a:t>incomplete</a:t>
              </a:r>
            </a:p>
            <a:p>
              <a:r>
                <a:rPr lang="en-US" sz="1600" dirty="0">
                  <a:solidFill>
                    <a:srgbClr val="0000FF"/>
                  </a:solidFill>
                </a:rPr>
                <a:t>requirements</a:t>
              </a:r>
            </a:p>
          </p:txBody>
        </p:sp>
        <p:sp>
          <p:nvSpPr>
            <p:cNvPr id="42" name="Text Box 27"/>
            <p:cNvSpPr txBox="1">
              <a:spLocks noChangeArrowheads="1"/>
            </p:cNvSpPr>
            <p:nvPr/>
          </p:nvSpPr>
          <p:spPr bwMode="auto">
            <a:xfrm>
              <a:off x="6248400" y="2695575"/>
              <a:ext cx="1080097" cy="477526"/>
            </a:xfrm>
            <a:prstGeom prst="rect">
              <a:avLst/>
            </a:prstGeom>
            <a:noFill/>
            <a:ln w="9525">
              <a:noFill/>
              <a:miter lim="800000"/>
              <a:headEnd/>
              <a:tailEnd/>
            </a:ln>
            <a:effectLst/>
          </p:spPr>
          <p:txBody>
            <a:bodyPr wrap="none">
              <a:spAutoFit/>
            </a:bodyPr>
            <a:lstStyle/>
            <a:p>
              <a:r>
                <a:rPr lang="en-US" sz="1600" dirty="0">
                  <a:solidFill>
                    <a:srgbClr val="0000FF"/>
                  </a:solidFill>
                </a:rPr>
                <a:t>Infeasible</a:t>
              </a:r>
            </a:p>
            <a:p>
              <a:r>
                <a:rPr lang="en-US" sz="1600" dirty="0">
                  <a:solidFill>
                    <a:srgbClr val="0000FF"/>
                  </a:solidFill>
                </a:rPr>
                <a:t>requirements</a:t>
              </a: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990600"/>
          </a:xfrm>
        </p:spPr>
        <p:txBody>
          <a:bodyPr>
            <a:normAutofit/>
          </a:bodyPr>
          <a:lstStyle/>
          <a:p>
            <a:r>
              <a:rPr lang="en-US" sz="3600" dirty="0" smtClean="0">
                <a:latin typeface="Arial" pitchFamily="34" charset="0"/>
                <a:cs typeface="Arial" pitchFamily="34" charset="0"/>
              </a:rPr>
              <a:t>Resolution of Requirements Conflicts</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1066800"/>
            <a:ext cx="8229600" cy="5059363"/>
          </a:xfrm>
        </p:spPr>
        <p:txBody>
          <a:bodyPr/>
          <a:lstStyle/>
          <a:p>
            <a:pPr>
              <a:lnSpc>
                <a:spcPct val="90000"/>
              </a:lnSpc>
            </a:pPr>
            <a:r>
              <a:rPr lang="en-US" dirty="0" smtClean="0"/>
              <a:t>Meetings are the most effective way to negotiate requirements and resolve requirements conflicts</a:t>
            </a:r>
          </a:p>
          <a:p>
            <a:pPr>
              <a:lnSpc>
                <a:spcPct val="90000"/>
              </a:lnSpc>
            </a:pPr>
            <a:r>
              <a:rPr lang="en-US" dirty="0" smtClean="0"/>
              <a:t>All requirements which are in conflict should be discussed individually</a:t>
            </a:r>
          </a:p>
          <a:p>
            <a:pPr>
              <a:lnSpc>
                <a:spcPct val="90000"/>
              </a:lnSpc>
            </a:pPr>
            <a:r>
              <a:rPr lang="en-US" dirty="0" smtClean="0"/>
              <a:t>Negotiation meetings should be conducted in three stages</a:t>
            </a: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915400" cy="914400"/>
          </a:xfrm>
        </p:spPr>
        <p:txBody>
          <a:bodyPr>
            <a:normAutofit/>
          </a:bodyPr>
          <a:lstStyle/>
          <a:p>
            <a:r>
              <a:rPr lang="en-US" dirty="0" smtClean="0"/>
              <a:t>Stages of Negotiation Meetings</a:t>
            </a:r>
            <a:endParaRPr lang="en-US" dirty="0"/>
          </a:p>
        </p:txBody>
      </p:sp>
      <p:sp>
        <p:nvSpPr>
          <p:cNvPr id="3" name="Content Placeholder 2"/>
          <p:cNvSpPr>
            <a:spLocks noGrp="1"/>
          </p:cNvSpPr>
          <p:nvPr>
            <p:ph idx="1"/>
          </p:nvPr>
        </p:nvSpPr>
        <p:spPr>
          <a:xfrm>
            <a:off x="457200" y="990600"/>
            <a:ext cx="8229600" cy="5135563"/>
          </a:xfrm>
        </p:spPr>
        <p:txBody>
          <a:bodyPr>
            <a:normAutofit fontScale="92500" lnSpcReduction="10000"/>
          </a:bodyPr>
          <a:lstStyle/>
          <a:p>
            <a:r>
              <a:rPr lang="en-US" dirty="0" smtClean="0"/>
              <a:t>Information stage</a:t>
            </a:r>
          </a:p>
          <a:p>
            <a:pPr lvl="1" fontAlgn="base">
              <a:lnSpc>
                <a:spcPct val="90000"/>
              </a:lnSpc>
              <a:spcAft>
                <a:spcPct val="0"/>
              </a:spcAft>
            </a:pPr>
            <a:r>
              <a:rPr lang="en-US" sz="3000" dirty="0" smtClean="0"/>
              <a:t>An information stage where the nature of the problems associated with a requirement is explained</a:t>
            </a:r>
          </a:p>
          <a:p>
            <a:r>
              <a:rPr lang="en-US" dirty="0" smtClean="0"/>
              <a:t>Discussion stage</a:t>
            </a:r>
          </a:p>
          <a:p>
            <a:pPr lvl="1" fontAlgn="base">
              <a:lnSpc>
                <a:spcPct val="90000"/>
              </a:lnSpc>
              <a:spcAft>
                <a:spcPct val="0"/>
              </a:spcAft>
            </a:pPr>
            <a:r>
              <a:rPr lang="en-US" sz="3000" dirty="0" smtClean="0"/>
              <a:t>All stakeholders with an interest in the requirement should be given the opportunity to comment. Priorities may be assigned to requirements at this stage</a:t>
            </a:r>
          </a:p>
          <a:p>
            <a:r>
              <a:rPr lang="en-US" dirty="0" smtClean="0"/>
              <a:t>Resolution stage</a:t>
            </a:r>
          </a:p>
          <a:p>
            <a:pPr lvl="1" fontAlgn="base">
              <a:lnSpc>
                <a:spcPct val="90000"/>
              </a:lnSpc>
              <a:spcAft>
                <a:spcPct val="0"/>
              </a:spcAft>
            </a:pPr>
            <a:r>
              <a:rPr lang="en-US" sz="3000" dirty="0" smtClean="0"/>
              <a:t>A resolution stage where actions concerning the requirement are agreed</a:t>
            </a:r>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915400" cy="990600"/>
          </a:xfrm>
        </p:spPr>
        <p:txBody>
          <a:bodyPr/>
          <a:lstStyle/>
          <a:p>
            <a:r>
              <a:rPr lang="en-US" dirty="0" smtClean="0"/>
              <a:t>Requirement Analysis</a:t>
            </a:r>
            <a:endParaRPr lang="en-US" dirty="0"/>
          </a:p>
        </p:txBody>
      </p:sp>
      <p:sp>
        <p:nvSpPr>
          <p:cNvPr id="3" name="Content Placeholder 2"/>
          <p:cNvSpPr>
            <a:spLocks noGrp="1"/>
          </p:cNvSpPr>
          <p:nvPr>
            <p:ph idx="1"/>
          </p:nvPr>
        </p:nvSpPr>
        <p:spPr>
          <a:xfrm>
            <a:off x="457200" y="990600"/>
            <a:ext cx="8229600" cy="5562600"/>
          </a:xfrm>
        </p:spPr>
        <p:txBody>
          <a:bodyPr/>
          <a:lstStyle/>
          <a:p>
            <a:pPr>
              <a:buNone/>
            </a:pPr>
            <a:endParaRPr lang="en-US" dirty="0" smtClean="0"/>
          </a:p>
          <a:p>
            <a:pPr>
              <a:buNone/>
            </a:pPr>
            <a:endParaRPr lang="en-US" dirty="0" smtClean="0"/>
          </a:p>
          <a:p>
            <a:pPr>
              <a:buNone/>
            </a:pPr>
            <a:endParaRPr lang="en-US" dirty="0" smtClean="0"/>
          </a:p>
          <a:p>
            <a:pPr>
              <a:buNone/>
            </a:pPr>
            <a:endParaRPr lang="en-US" dirty="0" smtClean="0"/>
          </a:p>
          <a:p>
            <a:pPr>
              <a:buNone/>
            </a:pPr>
            <a:endParaRPr lang="en-US" dirty="0"/>
          </a:p>
        </p:txBody>
      </p:sp>
      <p:sp>
        <p:nvSpPr>
          <p:cNvPr id="4" name="AutoShape 3"/>
          <p:cNvSpPr>
            <a:spLocks noChangeArrowheads="1"/>
          </p:cNvSpPr>
          <p:nvPr/>
        </p:nvSpPr>
        <p:spPr bwMode="auto">
          <a:xfrm>
            <a:off x="1143000" y="2667000"/>
            <a:ext cx="1870364" cy="1238250"/>
          </a:xfrm>
          <a:prstGeom prst="roundRect">
            <a:avLst>
              <a:gd name="adj" fmla="val 16667"/>
            </a:avLst>
          </a:prstGeom>
          <a:noFill/>
          <a:ln w="9525">
            <a:solidFill>
              <a:schemeClr val="tx1"/>
            </a:solidFill>
            <a:round/>
            <a:headEnd/>
            <a:tailEnd/>
          </a:ln>
          <a:effectLst/>
        </p:spPr>
        <p:txBody>
          <a:bodyPr wrap="none" anchor="ctr"/>
          <a:lstStyle/>
          <a:p>
            <a:r>
              <a:rPr lang="en-US" dirty="0" smtClean="0">
                <a:solidFill>
                  <a:srgbClr val="0000FF"/>
                </a:solidFill>
              </a:rPr>
              <a:t>Requirement </a:t>
            </a:r>
          </a:p>
          <a:p>
            <a:r>
              <a:rPr lang="en-US" dirty="0" smtClean="0">
                <a:solidFill>
                  <a:srgbClr val="0000FF"/>
                </a:solidFill>
              </a:rPr>
              <a:t>Elicitation</a:t>
            </a:r>
            <a:endParaRPr lang="en-US" dirty="0">
              <a:solidFill>
                <a:srgbClr val="0000FF"/>
              </a:solidFill>
            </a:endParaRPr>
          </a:p>
        </p:txBody>
      </p:sp>
      <p:sp>
        <p:nvSpPr>
          <p:cNvPr id="5" name="AutoShape 3"/>
          <p:cNvSpPr>
            <a:spLocks noChangeArrowheads="1"/>
          </p:cNvSpPr>
          <p:nvPr/>
        </p:nvSpPr>
        <p:spPr bwMode="auto">
          <a:xfrm>
            <a:off x="3657600" y="2743200"/>
            <a:ext cx="1870364" cy="1238250"/>
          </a:xfrm>
          <a:prstGeom prst="roundRect">
            <a:avLst>
              <a:gd name="adj" fmla="val 16667"/>
            </a:avLst>
          </a:prstGeom>
          <a:noFill/>
          <a:ln w="9525">
            <a:solidFill>
              <a:schemeClr val="tx1"/>
            </a:solidFill>
            <a:round/>
            <a:headEnd/>
            <a:tailEnd/>
          </a:ln>
          <a:effectLst/>
        </p:spPr>
        <p:txBody>
          <a:bodyPr wrap="none" anchor="ctr"/>
          <a:lstStyle/>
          <a:p>
            <a:r>
              <a:rPr lang="en-US" dirty="0" smtClean="0">
                <a:solidFill>
                  <a:srgbClr val="0000FF"/>
                </a:solidFill>
              </a:rPr>
              <a:t>Requirement </a:t>
            </a:r>
          </a:p>
          <a:p>
            <a:r>
              <a:rPr lang="en-US" dirty="0" smtClean="0">
                <a:solidFill>
                  <a:srgbClr val="0000FF"/>
                </a:solidFill>
              </a:rPr>
              <a:t>Analysis</a:t>
            </a:r>
            <a:endParaRPr lang="en-US" dirty="0">
              <a:solidFill>
                <a:srgbClr val="0000FF"/>
              </a:solidFill>
            </a:endParaRPr>
          </a:p>
        </p:txBody>
      </p:sp>
      <p:sp>
        <p:nvSpPr>
          <p:cNvPr id="6" name="AutoShape 3"/>
          <p:cNvSpPr>
            <a:spLocks noChangeArrowheads="1"/>
          </p:cNvSpPr>
          <p:nvPr/>
        </p:nvSpPr>
        <p:spPr bwMode="auto">
          <a:xfrm>
            <a:off x="6096000" y="2743200"/>
            <a:ext cx="1870364" cy="1238250"/>
          </a:xfrm>
          <a:prstGeom prst="roundRect">
            <a:avLst>
              <a:gd name="adj" fmla="val 16667"/>
            </a:avLst>
          </a:prstGeom>
          <a:noFill/>
          <a:ln w="9525">
            <a:solidFill>
              <a:schemeClr val="tx1"/>
            </a:solidFill>
            <a:round/>
            <a:headEnd/>
            <a:tailEnd/>
          </a:ln>
          <a:effectLst/>
        </p:spPr>
        <p:txBody>
          <a:bodyPr wrap="none" anchor="ctr"/>
          <a:lstStyle/>
          <a:p>
            <a:r>
              <a:rPr lang="en-US" dirty="0" smtClean="0">
                <a:solidFill>
                  <a:srgbClr val="0000FF"/>
                </a:solidFill>
              </a:rPr>
              <a:t>Requirement </a:t>
            </a:r>
          </a:p>
          <a:p>
            <a:r>
              <a:rPr lang="en-US" dirty="0" smtClean="0">
                <a:solidFill>
                  <a:srgbClr val="0000FF"/>
                </a:solidFill>
              </a:rPr>
              <a:t>Specification</a:t>
            </a:r>
            <a:endParaRPr lang="en-US" dirty="0">
              <a:solidFill>
                <a:srgbClr val="0000FF"/>
              </a:solidFill>
            </a:endParaRPr>
          </a:p>
        </p:txBody>
      </p:sp>
      <p:sp>
        <p:nvSpPr>
          <p:cNvPr id="7" name="Line 13"/>
          <p:cNvSpPr>
            <a:spLocks noChangeShapeType="1"/>
          </p:cNvSpPr>
          <p:nvPr/>
        </p:nvSpPr>
        <p:spPr bwMode="auto">
          <a:xfrm flipV="1">
            <a:off x="2971800" y="3356265"/>
            <a:ext cx="685800" cy="7618"/>
          </a:xfrm>
          <a:prstGeom prst="line">
            <a:avLst/>
          </a:prstGeom>
          <a:noFill/>
          <a:ln w="9525">
            <a:solidFill>
              <a:schemeClr val="tx1"/>
            </a:solidFill>
            <a:round/>
            <a:headEnd/>
            <a:tailEnd type="triangle" w="med" len="med"/>
          </a:ln>
          <a:effectLst/>
        </p:spPr>
        <p:txBody>
          <a:bodyPr/>
          <a:lstStyle/>
          <a:p>
            <a:endParaRPr lang="en-US"/>
          </a:p>
        </p:txBody>
      </p:sp>
      <p:sp>
        <p:nvSpPr>
          <p:cNvPr id="8" name="Line 13"/>
          <p:cNvSpPr>
            <a:spLocks noChangeShapeType="1"/>
          </p:cNvSpPr>
          <p:nvPr/>
        </p:nvSpPr>
        <p:spPr bwMode="auto">
          <a:xfrm flipV="1">
            <a:off x="5486400" y="3379124"/>
            <a:ext cx="609600" cy="0"/>
          </a:xfrm>
          <a:prstGeom prst="line">
            <a:avLst/>
          </a:prstGeom>
          <a:noFill/>
          <a:ln w="9525">
            <a:solidFill>
              <a:schemeClr val="tx1"/>
            </a:solidFill>
            <a:round/>
            <a:headEnd/>
            <a:tailEnd type="triangle" w="med" len="med"/>
          </a:ln>
          <a:effectLst/>
        </p:spPr>
        <p:txBody>
          <a:bodyPr/>
          <a:lstStyle/>
          <a:p>
            <a:endParaRPr lang="en-US"/>
          </a:p>
        </p:txBody>
      </p:sp>
      <p:sp>
        <p:nvSpPr>
          <p:cNvPr id="9" name="Cloud 8"/>
          <p:cNvSpPr/>
          <p:nvPr/>
        </p:nvSpPr>
        <p:spPr>
          <a:xfrm>
            <a:off x="2425460" y="4840138"/>
            <a:ext cx="4495800" cy="1143000"/>
          </a:xfrm>
          <a:prstGeom prst="cloud">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r>
              <a:rPr lang="en-US" dirty="0"/>
              <a:t>Software Architecture</a:t>
            </a:r>
          </a:p>
        </p:txBody>
      </p:sp>
      <p:sp>
        <p:nvSpPr>
          <p:cNvPr id="10" name="Arrow: Up-Down 7"/>
          <p:cNvSpPr/>
          <p:nvPr/>
        </p:nvSpPr>
        <p:spPr>
          <a:xfrm>
            <a:off x="4329113" y="3981451"/>
            <a:ext cx="485775" cy="971550"/>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763000" cy="914400"/>
          </a:xfrm>
        </p:spPr>
        <p:txBody>
          <a:bodyPr>
            <a:normAutofit/>
          </a:bodyPr>
          <a:lstStyle/>
          <a:p>
            <a:r>
              <a:rPr lang="en-US" sz="3600" dirty="0" smtClean="0">
                <a:latin typeface="Arial" pitchFamily="34" charset="0"/>
                <a:cs typeface="Arial" pitchFamily="34" charset="0"/>
              </a:rPr>
              <a:t>Requirement Errors</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304800" y="838200"/>
            <a:ext cx="8458200" cy="5562600"/>
          </a:xfrm>
        </p:spPr>
        <p:txBody>
          <a:bodyPr>
            <a:normAutofit lnSpcReduction="10000"/>
          </a:bodyPr>
          <a:lstStyle/>
          <a:p>
            <a:r>
              <a:rPr lang="en-US" dirty="0" smtClean="0"/>
              <a:t>Errors of omission</a:t>
            </a:r>
          </a:p>
          <a:p>
            <a:pPr>
              <a:buNone/>
            </a:pPr>
            <a:r>
              <a:rPr lang="en-US" dirty="0" smtClean="0"/>
              <a:t>    </a:t>
            </a:r>
            <a:r>
              <a:rPr lang="en-US" sz="2800" dirty="0" smtClean="0"/>
              <a:t>Domain experts easily forget to convey domain knowledge to requirements engineers, because they consider that to be obvious and implicit</a:t>
            </a:r>
          </a:p>
          <a:p>
            <a:r>
              <a:rPr lang="en-US" dirty="0" smtClean="0"/>
              <a:t>Errors of clarity and ambiguity</a:t>
            </a:r>
          </a:p>
          <a:p>
            <a:pPr>
              <a:buNone/>
            </a:pPr>
            <a:r>
              <a:rPr lang="en-US" dirty="0" smtClean="0"/>
              <a:t>    </a:t>
            </a:r>
            <a:r>
              <a:rPr lang="en-US" sz="2800" dirty="0" smtClean="0"/>
              <a:t>Primarily, because natural languages (like English) are used to state requirements, while such languages are themselves ambiguous</a:t>
            </a:r>
          </a:p>
          <a:p>
            <a:r>
              <a:rPr lang="en-US" dirty="0" smtClean="0"/>
              <a:t>Errors of speed and capacity</a:t>
            </a:r>
          </a:p>
          <a:p>
            <a:pPr>
              <a:buNone/>
            </a:pPr>
            <a:r>
              <a:rPr lang="en-US" dirty="0" smtClean="0"/>
              <a:t>    </a:t>
            </a:r>
            <a:r>
              <a:rPr lang="en-US" sz="2800" dirty="0" smtClean="0"/>
              <a:t>these occur due to conflicting understanding or competing needs of different stakeholders</a:t>
            </a:r>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686800" cy="838200"/>
          </a:xfrm>
        </p:spPr>
        <p:txBody>
          <a:bodyPr>
            <a:normAutofit/>
          </a:bodyPr>
          <a:lstStyle/>
          <a:p>
            <a:r>
              <a:rPr lang="en-US" sz="3600" dirty="0" smtClean="0">
                <a:latin typeface="Arial" pitchFamily="34" charset="0"/>
                <a:cs typeface="Arial" pitchFamily="34" charset="0"/>
              </a:rPr>
              <a:t>Addressing Requirement Errors</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914400"/>
            <a:ext cx="8229600" cy="5562600"/>
          </a:xfrm>
        </p:spPr>
        <p:txBody>
          <a:bodyPr/>
          <a:lstStyle/>
          <a:p>
            <a:r>
              <a:rPr lang="en-US" dirty="0" smtClean="0"/>
              <a:t>Prevention</a:t>
            </a:r>
          </a:p>
          <a:p>
            <a:r>
              <a:rPr lang="en-US" dirty="0" smtClean="0"/>
              <a:t>Removal</a:t>
            </a:r>
          </a:p>
          <a:p>
            <a:pPr>
              <a:lnSpc>
                <a:spcPct val="90000"/>
              </a:lnSpc>
            </a:pPr>
            <a:r>
              <a:rPr lang="en-US" dirty="0" smtClean="0"/>
              <a:t>For requirements errors, prevention is usually more effective than removal</a:t>
            </a:r>
          </a:p>
          <a:p>
            <a:pPr>
              <a:lnSpc>
                <a:spcPct val="90000"/>
              </a:lnSpc>
            </a:pPr>
            <a:r>
              <a:rPr lang="en-US" dirty="0" smtClean="0"/>
              <a:t>Joint application development (JAD), quality function deployment (QFD), and prototyping are more effective in defect prevention</a:t>
            </a:r>
          </a:p>
          <a:p>
            <a:pPr>
              <a:lnSpc>
                <a:spcPct val="90000"/>
              </a:lnSpc>
            </a:pPr>
            <a:r>
              <a:rPr lang="en-US" dirty="0" smtClean="0"/>
              <a:t>Requirements inspections and prototyping play an important role in defect removal</a:t>
            </a:r>
          </a:p>
          <a:p>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980A5492-4C73-4821-80A8-ADFDFD9B2605}" type="datetime1">
              <a:rPr lang="en-US"/>
              <a:pPr>
                <a:defRPr/>
              </a:pPr>
              <a:t>11/8/2022</a:t>
            </a:fld>
            <a:endParaRPr lang="en-US"/>
          </a:p>
        </p:txBody>
      </p:sp>
      <p:sp>
        <p:nvSpPr>
          <p:cNvPr id="38915"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A10E93A3-6B14-401D-AE10-EF11DB7A2B69}" type="slidenum">
              <a:rPr lang="en-US">
                <a:solidFill>
                  <a:srgbClr val="898989"/>
                </a:solidFill>
              </a:rPr>
              <a:pPr/>
              <a:t>32</a:t>
            </a:fld>
            <a:endParaRPr lang="en-US">
              <a:solidFill>
                <a:srgbClr val="898989"/>
              </a:solidFill>
            </a:endParaRPr>
          </a:p>
        </p:txBody>
      </p:sp>
      <p:sp>
        <p:nvSpPr>
          <p:cNvPr id="38916" name="Rectangle 2"/>
          <p:cNvSpPr>
            <a:spLocks noGrp="1" noChangeArrowheads="1"/>
          </p:cNvSpPr>
          <p:nvPr>
            <p:ph type="title"/>
          </p:nvPr>
        </p:nvSpPr>
        <p:spPr>
          <a:xfrm>
            <a:off x="381000" y="381000"/>
            <a:ext cx="8458200" cy="1143000"/>
          </a:xfrm>
        </p:spPr>
        <p:txBody>
          <a:bodyPr/>
          <a:lstStyle/>
          <a:p>
            <a:pPr eaLnBrk="1" hangingPunct="1"/>
            <a:r>
              <a:rPr lang="en-US" altLang="en-US" sz="4000" smtClean="0"/>
              <a:t>Use Case – Ivar Jacobson, 1994</a:t>
            </a:r>
          </a:p>
        </p:txBody>
      </p:sp>
      <p:sp>
        <p:nvSpPr>
          <p:cNvPr id="285699" name="Rectangle 3"/>
          <p:cNvSpPr>
            <a:spLocks noGrp="1" noChangeArrowheads="1"/>
          </p:cNvSpPr>
          <p:nvPr>
            <p:ph type="body" idx="1"/>
          </p:nvPr>
        </p:nvSpPr>
        <p:spPr>
          <a:xfrm>
            <a:off x="609600" y="1447800"/>
            <a:ext cx="8077200" cy="4114800"/>
          </a:xfrm>
        </p:spPr>
        <p:txBody>
          <a:bodyPr rtlCol="0">
            <a:normAutofit fontScale="92500" lnSpcReduction="10000"/>
          </a:bodyPr>
          <a:lstStyle/>
          <a:p>
            <a:pPr eaLnBrk="1" fontAlgn="auto" hangingPunct="1">
              <a:spcAft>
                <a:spcPts val="0"/>
              </a:spcAft>
              <a:buFont typeface="Arial" panose="020B0604020202020204" pitchFamily="34" charset="0"/>
              <a:buChar char="•"/>
              <a:defRPr/>
            </a:pPr>
            <a:r>
              <a:rPr lang="en-US" sz="2800" dirty="0"/>
              <a:t>Modeling technique used to describe what a new system should do or what an existing system already does.</a:t>
            </a:r>
          </a:p>
          <a:p>
            <a:pPr eaLnBrk="1" fontAlgn="auto" hangingPunct="1">
              <a:spcAft>
                <a:spcPts val="0"/>
              </a:spcAft>
              <a:buFont typeface="Arial" panose="020B0604020202020204" pitchFamily="34" charset="0"/>
              <a:buChar char="•"/>
              <a:defRPr/>
            </a:pPr>
            <a:r>
              <a:rPr lang="en-US" sz="2800" dirty="0"/>
              <a:t>Captures a discussion process between the system developer and the customer</a:t>
            </a:r>
          </a:p>
          <a:p>
            <a:pPr eaLnBrk="1" fontAlgn="auto" hangingPunct="1">
              <a:spcAft>
                <a:spcPts val="0"/>
              </a:spcAft>
              <a:buFont typeface="Arial" panose="020B0604020202020204" pitchFamily="34" charset="0"/>
              <a:buChar char="•"/>
              <a:defRPr/>
            </a:pPr>
            <a:r>
              <a:rPr lang="en-US" sz="2800" dirty="0"/>
              <a:t>Comparatively easy to understand intuitively – even without knowing the notation.</a:t>
            </a:r>
          </a:p>
          <a:p>
            <a:pPr eaLnBrk="1" fontAlgn="auto" hangingPunct="1">
              <a:spcAft>
                <a:spcPts val="0"/>
              </a:spcAft>
              <a:buFont typeface="Arial" panose="020B0604020202020204" pitchFamily="34" charset="0"/>
              <a:buChar char="•"/>
              <a:defRPr/>
            </a:pPr>
            <a:r>
              <a:rPr lang="en-US" sz="2800" dirty="0"/>
              <a:t>Can be easily discussed with the customer who may not be familiar with UML.</a:t>
            </a:r>
          </a:p>
          <a:p>
            <a:pPr eaLnBrk="1" fontAlgn="auto" hangingPunct="1">
              <a:spcAft>
                <a:spcPts val="0"/>
              </a:spcAft>
              <a:buFont typeface="Arial" panose="020B0604020202020204" pitchFamily="34" charset="0"/>
              <a:buChar char="•"/>
              <a:defRPr/>
            </a:pPr>
            <a:r>
              <a:rPr lang="en-US" sz="2800" dirty="0"/>
              <a:t>Leads to a requirement specification on which all agree</a:t>
            </a:r>
          </a:p>
        </p:txBody>
      </p:sp>
    </p:spTree>
    <p:extLst>
      <p:ext uri="{BB962C8B-B14F-4D97-AF65-F5344CB8AC3E}">
        <p14:creationId xmlns:p14="http://schemas.microsoft.com/office/powerpoint/2010/main" val="207242143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285699">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285699">
                                            <p:txEl>
                                              <p:pRg st="1" end="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285699">
                                            <p:txEl>
                                              <p:pRg st="2" end="2"/>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285699">
                                            <p:txEl>
                                              <p:pRg st="3" end="3"/>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28569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5699" grpId="0" build="p"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C27FA1D8-DAEA-4B3D-BE97-B63CC0DBADFE}" type="datetime1">
              <a:rPr lang="en-US"/>
              <a:pPr>
                <a:defRPr/>
              </a:pPr>
              <a:t>11/8/2022</a:t>
            </a:fld>
            <a:endParaRPr lang="en-US"/>
          </a:p>
        </p:txBody>
      </p:sp>
      <p:sp>
        <p:nvSpPr>
          <p:cNvPr id="39939"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E4036384-328C-4A9D-AB4B-D51F8D7F8570}" type="slidenum">
              <a:rPr lang="en-US">
                <a:solidFill>
                  <a:srgbClr val="898989"/>
                </a:solidFill>
              </a:rPr>
              <a:pPr/>
              <a:t>33</a:t>
            </a:fld>
            <a:endParaRPr lang="en-US">
              <a:solidFill>
                <a:srgbClr val="898989"/>
              </a:solidFill>
            </a:endParaRPr>
          </a:p>
        </p:txBody>
      </p:sp>
      <p:sp>
        <p:nvSpPr>
          <p:cNvPr id="39940" name="Rectangle 2"/>
          <p:cNvSpPr>
            <a:spLocks noGrp="1" noChangeArrowheads="1"/>
          </p:cNvSpPr>
          <p:nvPr>
            <p:ph type="title"/>
          </p:nvPr>
        </p:nvSpPr>
        <p:spPr/>
        <p:txBody>
          <a:bodyPr/>
          <a:lstStyle/>
          <a:p>
            <a:pPr eaLnBrk="1" hangingPunct="1"/>
            <a:r>
              <a:rPr lang="en-US" altLang="en-US" smtClean="0"/>
              <a:t>Use Case Model</a:t>
            </a:r>
          </a:p>
        </p:txBody>
      </p:sp>
      <p:sp>
        <p:nvSpPr>
          <p:cNvPr id="39941" name="Rectangle 3"/>
          <p:cNvSpPr>
            <a:spLocks noGrp="1" noChangeArrowheads="1"/>
          </p:cNvSpPr>
          <p:nvPr>
            <p:ph type="body" idx="1"/>
          </p:nvPr>
        </p:nvSpPr>
        <p:spPr/>
        <p:txBody>
          <a:bodyPr/>
          <a:lstStyle/>
          <a:p>
            <a:pPr eaLnBrk="1" hangingPunct="1">
              <a:lnSpc>
                <a:spcPct val="90000"/>
              </a:lnSpc>
            </a:pPr>
            <a:r>
              <a:rPr lang="en-US" altLang="en-US" sz="2800" smtClean="0"/>
              <a:t>Use Case</a:t>
            </a:r>
          </a:p>
          <a:p>
            <a:pPr lvl="1" eaLnBrk="1" hangingPunct="1">
              <a:lnSpc>
                <a:spcPct val="90000"/>
              </a:lnSpc>
            </a:pPr>
            <a:r>
              <a:rPr lang="en-US" altLang="en-US" sz="2400" smtClean="0"/>
              <a:t>Boundaries of the system are defined by functionality that is handled by the system.</a:t>
            </a:r>
          </a:p>
          <a:p>
            <a:pPr lvl="1" eaLnBrk="1" hangingPunct="1">
              <a:lnSpc>
                <a:spcPct val="90000"/>
              </a:lnSpc>
            </a:pPr>
            <a:r>
              <a:rPr lang="en-US" altLang="en-US" sz="2400" smtClean="0"/>
              <a:t>Each use case specifies a complete functionality    (from its initiation by an actor until it has performed the requested functionality).</a:t>
            </a:r>
          </a:p>
          <a:p>
            <a:pPr eaLnBrk="1" hangingPunct="1">
              <a:lnSpc>
                <a:spcPct val="90000"/>
              </a:lnSpc>
            </a:pPr>
            <a:r>
              <a:rPr lang="en-US" altLang="en-US" sz="2800" smtClean="0"/>
              <a:t>Actor</a:t>
            </a:r>
          </a:p>
          <a:p>
            <a:pPr lvl="1" eaLnBrk="1" hangingPunct="1">
              <a:lnSpc>
                <a:spcPct val="90000"/>
              </a:lnSpc>
            </a:pPr>
            <a:r>
              <a:rPr lang="en-US" altLang="en-US" sz="2400" smtClean="0"/>
              <a:t>An entity that has an interest in interacting with the system – a human or some other device or system.</a:t>
            </a:r>
          </a:p>
        </p:txBody>
      </p:sp>
    </p:spTree>
    <p:extLst>
      <p:ext uri="{BB962C8B-B14F-4D97-AF65-F5344CB8AC3E}">
        <p14:creationId xmlns:p14="http://schemas.microsoft.com/office/powerpoint/2010/main" val="152801010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2797E4DC-E64A-4426-991D-E162C9FD85A0}" type="datetime1">
              <a:rPr lang="en-US"/>
              <a:pPr>
                <a:defRPr/>
              </a:pPr>
              <a:t>11/8/2022</a:t>
            </a:fld>
            <a:endParaRPr lang="en-US"/>
          </a:p>
        </p:txBody>
      </p:sp>
      <p:sp>
        <p:nvSpPr>
          <p:cNvPr id="40963"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79514891-D473-4DB9-B70A-173D3111B9A6}" type="slidenum">
              <a:rPr lang="en-US">
                <a:solidFill>
                  <a:srgbClr val="898989"/>
                </a:solidFill>
              </a:rPr>
              <a:pPr/>
              <a:t>34</a:t>
            </a:fld>
            <a:endParaRPr lang="en-US">
              <a:solidFill>
                <a:srgbClr val="898989"/>
              </a:solidFill>
            </a:endParaRPr>
          </a:p>
        </p:txBody>
      </p:sp>
      <p:sp>
        <p:nvSpPr>
          <p:cNvPr id="40964" name="Rectangle 2"/>
          <p:cNvSpPr>
            <a:spLocks noGrp="1" noChangeArrowheads="1"/>
          </p:cNvSpPr>
          <p:nvPr>
            <p:ph type="title"/>
          </p:nvPr>
        </p:nvSpPr>
        <p:spPr/>
        <p:txBody>
          <a:bodyPr/>
          <a:lstStyle/>
          <a:p>
            <a:pPr eaLnBrk="1" hangingPunct="1"/>
            <a:r>
              <a:rPr lang="en-US" altLang="en-US" smtClean="0"/>
              <a:t>Use Case Principles</a:t>
            </a:r>
          </a:p>
        </p:txBody>
      </p:sp>
      <p:sp>
        <p:nvSpPr>
          <p:cNvPr id="40965" name="Rectangle 3"/>
          <p:cNvSpPr>
            <a:spLocks noGrp="1" noChangeArrowheads="1"/>
          </p:cNvSpPr>
          <p:nvPr>
            <p:ph type="body" idx="1"/>
          </p:nvPr>
        </p:nvSpPr>
        <p:spPr/>
        <p:txBody>
          <a:bodyPr/>
          <a:lstStyle/>
          <a:p>
            <a:pPr eaLnBrk="1" hangingPunct="1"/>
            <a:r>
              <a:rPr lang="en-US" altLang="en-US" smtClean="0"/>
              <a:t>Describes required functionality in terms of the user – system</a:t>
            </a:r>
          </a:p>
          <a:p>
            <a:pPr eaLnBrk="1" hangingPunct="1"/>
            <a:r>
              <a:rPr lang="en-US" altLang="en-US" smtClean="0"/>
              <a:t>Identifies external actors</a:t>
            </a:r>
          </a:p>
          <a:p>
            <a:pPr eaLnBrk="1" hangingPunct="1"/>
            <a:r>
              <a:rPr lang="en-US" altLang="en-US" smtClean="0"/>
              <a:t>Identifies system boundary</a:t>
            </a:r>
          </a:p>
          <a:p>
            <a:pPr eaLnBrk="1" hangingPunct="1"/>
            <a:r>
              <a:rPr lang="en-US" altLang="en-US" smtClean="0"/>
              <a:t>Describes scenarios of use</a:t>
            </a:r>
          </a:p>
          <a:p>
            <a:pPr eaLnBrk="1" hangingPunct="1"/>
            <a:r>
              <a:rPr lang="en-US" altLang="en-US" smtClean="0"/>
              <a:t>Describes pre/post conditions</a:t>
            </a:r>
          </a:p>
          <a:p>
            <a:pPr eaLnBrk="1" hangingPunct="1"/>
            <a:r>
              <a:rPr lang="en-US" altLang="en-US" smtClean="0"/>
              <a:t>Describes variants/exceptions</a:t>
            </a:r>
          </a:p>
        </p:txBody>
      </p:sp>
    </p:spTree>
    <p:extLst>
      <p:ext uri="{BB962C8B-B14F-4D97-AF65-F5344CB8AC3E}">
        <p14:creationId xmlns:p14="http://schemas.microsoft.com/office/powerpoint/2010/main" val="536077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14400"/>
          </a:xfrm>
        </p:spPr>
        <p:txBody>
          <a:bodyPr>
            <a:normAutofit/>
          </a:bodyPr>
          <a:lstStyle/>
          <a:p>
            <a:r>
              <a:rPr lang="en-US" dirty="0" smtClean="0"/>
              <a:t>Use Case Names</a:t>
            </a:r>
            <a:endParaRPr lang="en-US" dirty="0"/>
          </a:p>
        </p:txBody>
      </p:sp>
      <p:sp>
        <p:nvSpPr>
          <p:cNvPr id="3" name="Content Placeholder 2"/>
          <p:cNvSpPr>
            <a:spLocks noGrp="1"/>
          </p:cNvSpPr>
          <p:nvPr>
            <p:ph idx="1"/>
          </p:nvPr>
        </p:nvSpPr>
        <p:spPr>
          <a:xfrm>
            <a:off x="457200" y="990600"/>
            <a:ext cx="8229600" cy="5135563"/>
          </a:xfrm>
        </p:spPr>
        <p:txBody>
          <a:bodyPr>
            <a:normAutofit fontScale="92500"/>
          </a:bodyPr>
          <a:lstStyle/>
          <a:p>
            <a:pPr>
              <a:lnSpc>
                <a:spcPct val="90000"/>
              </a:lnSpc>
            </a:pPr>
            <a:r>
              <a:rPr lang="en-US" dirty="0" smtClean="0"/>
              <a:t>Every use case must have a name that distinguishes it from other use cases</a:t>
            </a:r>
          </a:p>
          <a:p>
            <a:pPr>
              <a:lnSpc>
                <a:spcPct val="90000"/>
              </a:lnSpc>
            </a:pPr>
            <a:r>
              <a:rPr lang="en-US" dirty="0" smtClean="0"/>
              <a:t>A name is a textual string, consisting of any number of letters, numbers, and most punctuation marks</a:t>
            </a:r>
          </a:p>
          <a:p>
            <a:pPr>
              <a:lnSpc>
                <a:spcPct val="90000"/>
              </a:lnSpc>
            </a:pPr>
            <a:r>
              <a:rPr lang="en-US" dirty="0" smtClean="0"/>
              <a:t>In practice, use case names are short active verb phrases naming some behavior found in the vocabulary of the system being modeled</a:t>
            </a:r>
          </a:p>
          <a:p>
            <a:pPr>
              <a:lnSpc>
                <a:spcPct val="90000"/>
              </a:lnSpc>
            </a:pPr>
            <a:r>
              <a:rPr lang="en-US" dirty="0" smtClean="0"/>
              <a:t>A name alone is known as simple name</a:t>
            </a:r>
          </a:p>
          <a:p>
            <a:pPr>
              <a:lnSpc>
                <a:spcPct val="90000"/>
              </a:lnSpc>
            </a:pPr>
            <a:r>
              <a:rPr lang="en-US" dirty="0" smtClean="0"/>
              <a:t>A path name is the use case name prefixed by the name of the package in which that use case lives</a:t>
            </a:r>
          </a:p>
          <a:p>
            <a:endParaRPr lang="en-US" dirty="0"/>
          </a:p>
        </p:txBody>
      </p:sp>
    </p:spTree>
    <p:extLst>
      <p:ext uri="{BB962C8B-B14F-4D97-AF65-F5344CB8AC3E}">
        <p14:creationId xmlns:p14="http://schemas.microsoft.com/office/powerpoint/2010/main" val="11999712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534400" cy="838200"/>
          </a:xfrm>
        </p:spPr>
        <p:txBody>
          <a:bodyPr>
            <a:normAutofit/>
          </a:bodyPr>
          <a:lstStyle/>
          <a:p>
            <a:r>
              <a:rPr lang="en-US" dirty="0" smtClean="0"/>
              <a:t>Actors</a:t>
            </a:r>
            <a:endParaRPr lang="en-US" dirty="0"/>
          </a:p>
        </p:txBody>
      </p:sp>
      <p:sp>
        <p:nvSpPr>
          <p:cNvPr id="3" name="Content Placeholder 2"/>
          <p:cNvSpPr>
            <a:spLocks noGrp="1"/>
          </p:cNvSpPr>
          <p:nvPr>
            <p:ph idx="1"/>
          </p:nvPr>
        </p:nvSpPr>
        <p:spPr>
          <a:xfrm>
            <a:off x="457200" y="914400"/>
            <a:ext cx="8229600" cy="5211763"/>
          </a:xfrm>
        </p:spPr>
        <p:txBody>
          <a:bodyPr>
            <a:normAutofit/>
          </a:bodyPr>
          <a:lstStyle/>
          <a:p>
            <a:r>
              <a:rPr lang="en-US" dirty="0" smtClean="0"/>
              <a:t>An actor represents a coherent set of roles that users of use cases play when interacting with the use cases</a:t>
            </a:r>
          </a:p>
          <a:p>
            <a:r>
              <a:rPr lang="en-US" dirty="0" smtClean="0"/>
              <a:t>Typically, an actor represents a role that a human, a hardware device, or even another system plays with a system</a:t>
            </a:r>
          </a:p>
          <a:p>
            <a:r>
              <a:rPr lang="en-US" dirty="0" smtClean="0"/>
              <a:t>Actors can be of general kind</a:t>
            </a:r>
          </a:p>
          <a:p>
            <a:r>
              <a:rPr lang="en-US" dirty="0" smtClean="0"/>
              <a:t>They can also be specialized using generalization relationship</a:t>
            </a:r>
          </a:p>
          <a:p>
            <a:endParaRPr lang="en-US" dirty="0"/>
          </a:p>
        </p:txBody>
      </p:sp>
    </p:spTree>
    <p:extLst>
      <p:ext uri="{BB962C8B-B14F-4D97-AF65-F5344CB8AC3E}">
        <p14:creationId xmlns:p14="http://schemas.microsoft.com/office/powerpoint/2010/main" val="37104281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914400"/>
          </a:xfrm>
        </p:spPr>
        <p:txBody>
          <a:bodyPr>
            <a:normAutofit/>
          </a:bodyPr>
          <a:lstStyle/>
          <a:p>
            <a:r>
              <a:rPr lang="en-US" dirty="0" smtClean="0"/>
              <a:t>Use Case Diagrams</a:t>
            </a:r>
            <a:endParaRPr lang="en-US" dirty="0"/>
          </a:p>
        </p:txBody>
      </p:sp>
      <p:sp>
        <p:nvSpPr>
          <p:cNvPr id="3" name="Content Placeholder 2"/>
          <p:cNvSpPr>
            <a:spLocks noGrp="1"/>
          </p:cNvSpPr>
          <p:nvPr>
            <p:ph idx="1"/>
          </p:nvPr>
        </p:nvSpPr>
        <p:spPr>
          <a:xfrm>
            <a:off x="457200" y="990600"/>
            <a:ext cx="8229600" cy="5486400"/>
          </a:xfrm>
        </p:spPr>
        <p:txBody>
          <a:bodyPr/>
          <a:lstStyle/>
          <a:p>
            <a:r>
              <a:rPr lang="en-US" dirty="0" smtClean="0"/>
              <a:t>Actors may be connected to use cases only by association</a:t>
            </a:r>
          </a:p>
          <a:p>
            <a:r>
              <a:rPr lang="en-US" dirty="0" smtClean="0"/>
              <a:t>An association between an actor and a use case indicates that the actor and the use case communicate with one another, each one possibly sending and receiving messages</a:t>
            </a:r>
          </a:p>
          <a:p>
            <a:r>
              <a:rPr lang="en-US" dirty="0" smtClean="0"/>
              <a:t>Use case diagrams are used to model the use case view of the system being modeled</a:t>
            </a:r>
            <a:endParaRPr lang="en-US" dirty="0"/>
          </a:p>
        </p:txBody>
      </p:sp>
    </p:spTree>
    <p:extLst>
      <p:ext uri="{BB962C8B-B14F-4D97-AF65-F5344CB8AC3E}">
        <p14:creationId xmlns:p14="http://schemas.microsoft.com/office/powerpoint/2010/main" val="329985483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dirty="0" smtClean="0"/>
              <a:t>Identifying Use Cases</a:t>
            </a:r>
            <a:endParaRPr lang="en-US" dirty="0"/>
          </a:p>
        </p:txBody>
      </p:sp>
      <p:sp>
        <p:nvSpPr>
          <p:cNvPr id="3" name="Content Placeholder 2"/>
          <p:cNvSpPr>
            <a:spLocks noGrp="1"/>
          </p:cNvSpPr>
          <p:nvPr>
            <p:ph idx="1"/>
          </p:nvPr>
        </p:nvSpPr>
        <p:spPr>
          <a:xfrm>
            <a:off x="457200" y="990600"/>
            <a:ext cx="8229600" cy="5135563"/>
          </a:xfrm>
        </p:spPr>
        <p:txBody>
          <a:bodyPr>
            <a:normAutofit/>
          </a:bodyPr>
          <a:lstStyle/>
          <a:p>
            <a:pPr>
              <a:lnSpc>
                <a:spcPct val="90000"/>
              </a:lnSpc>
            </a:pPr>
            <a:r>
              <a:rPr lang="en-US" sz="2600" dirty="0" smtClean="0">
                <a:latin typeface="Arial" pitchFamily="34" charset="0"/>
                <a:cs typeface="Arial" pitchFamily="34" charset="0"/>
              </a:rPr>
              <a:t>What functions will the actor want from the system?</a:t>
            </a:r>
          </a:p>
          <a:p>
            <a:pPr>
              <a:lnSpc>
                <a:spcPct val="90000"/>
              </a:lnSpc>
            </a:pPr>
            <a:r>
              <a:rPr lang="en-US" sz="2600" dirty="0" smtClean="0">
                <a:latin typeface="Arial" pitchFamily="34" charset="0"/>
                <a:cs typeface="Arial" pitchFamily="34" charset="0"/>
              </a:rPr>
              <a:t>Does the system store information? What actors will create, read, update, or delete that information?</a:t>
            </a:r>
          </a:p>
          <a:p>
            <a:pPr>
              <a:lnSpc>
                <a:spcPct val="90000"/>
              </a:lnSpc>
            </a:pPr>
            <a:r>
              <a:rPr lang="en-US" sz="2600" dirty="0" smtClean="0">
                <a:latin typeface="Arial" pitchFamily="34" charset="0"/>
                <a:cs typeface="Arial" pitchFamily="34" charset="0"/>
              </a:rPr>
              <a:t>Does the system need to notify an actor about changes in its internal state?</a:t>
            </a:r>
          </a:p>
          <a:p>
            <a:r>
              <a:rPr lang="en-US" sz="2600" dirty="0" smtClean="0">
                <a:latin typeface="Arial" pitchFamily="34" charset="0"/>
                <a:cs typeface="Arial" pitchFamily="34" charset="0"/>
              </a:rPr>
              <a:t>Are there any external events that the system must know about? What actor informs the system about those events?</a:t>
            </a:r>
          </a:p>
          <a:p>
            <a:r>
              <a:rPr lang="en-US" sz="2600" dirty="0" smtClean="0">
                <a:latin typeface="Arial" pitchFamily="34" charset="0"/>
                <a:cs typeface="Arial" pitchFamily="34" charset="0"/>
              </a:rPr>
              <a:t>Startup, shutdown, diagnostics, installation, training, changing a business process</a:t>
            </a:r>
          </a:p>
          <a:p>
            <a:endParaRPr lang="en-US" dirty="0"/>
          </a:p>
        </p:txBody>
      </p:sp>
    </p:spTree>
    <p:extLst>
      <p:ext uri="{BB962C8B-B14F-4D97-AF65-F5344CB8AC3E}">
        <p14:creationId xmlns:p14="http://schemas.microsoft.com/office/powerpoint/2010/main" val="80416729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838200"/>
          </a:xfrm>
        </p:spPr>
        <p:txBody>
          <a:bodyPr>
            <a:noAutofit/>
          </a:bodyPr>
          <a:lstStyle/>
          <a:p>
            <a:r>
              <a:rPr lang="en-US" sz="3600" dirty="0" smtClean="0"/>
              <a:t>Documenting Use Cases</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838200"/>
            <a:ext cx="8229600" cy="5486400"/>
          </a:xfrm>
        </p:spPr>
        <p:txBody>
          <a:bodyPr>
            <a:normAutofit fontScale="85000" lnSpcReduction="20000"/>
          </a:bodyPr>
          <a:lstStyle/>
          <a:p>
            <a:pPr>
              <a:lnSpc>
                <a:spcPct val="90000"/>
              </a:lnSpc>
            </a:pPr>
            <a:r>
              <a:rPr lang="en-US" dirty="0" smtClean="0"/>
              <a:t>Name</a:t>
            </a:r>
          </a:p>
          <a:p>
            <a:pPr>
              <a:lnSpc>
                <a:spcPct val="90000"/>
              </a:lnSpc>
            </a:pPr>
            <a:r>
              <a:rPr lang="en-US" dirty="0" smtClean="0"/>
              <a:t>Summary</a:t>
            </a:r>
          </a:p>
          <a:p>
            <a:pPr lvl="1">
              <a:lnSpc>
                <a:spcPct val="90000"/>
              </a:lnSpc>
            </a:pPr>
            <a:r>
              <a:rPr lang="en-US" sz="3000" dirty="0" smtClean="0"/>
              <a:t>Short description of use case</a:t>
            </a:r>
            <a:endParaRPr lang="en-US" dirty="0" smtClean="0"/>
          </a:p>
          <a:p>
            <a:pPr>
              <a:lnSpc>
                <a:spcPct val="90000"/>
              </a:lnSpc>
            </a:pPr>
            <a:r>
              <a:rPr lang="en-US" dirty="0" smtClean="0"/>
              <a:t>Dependency (on other use cases)</a:t>
            </a:r>
          </a:p>
          <a:p>
            <a:pPr>
              <a:lnSpc>
                <a:spcPct val="90000"/>
              </a:lnSpc>
            </a:pPr>
            <a:r>
              <a:rPr lang="en-US" dirty="0" smtClean="0"/>
              <a:t>Actors</a:t>
            </a:r>
          </a:p>
          <a:p>
            <a:pPr>
              <a:lnSpc>
                <a:spcPct val="90000"/>
              </a:lnSpc>
            </a:pPr>
            <a:r>
              <a:rPr lang="en-US" dirty="0" smtClean="0"/>
              <a:t>Preconditions - the state the system must be in at the start of the use case</a:t>
            </a:r>
          </a:p>
          <a:p>
            <a:pPr>
              <a:lnSpc>
                <a:spcPct val="90000"/>
              </a:lnSpc>
            </a:pPr>
            <a:r>
              <a:rPr lang="en-US" dirty="0" smtClean="0"/>
              <a:t>Post-conditions - the state the system must be in at the end of the use case</a:t>
            </a:r>
          </a:p>
          <a:p>
            <a:r>
              <a:rPr lang="en-US" dirty="0" smtClean="0"/>
              <a:t>Flow of events - a series of declarative statements listing the steps of a use case from the actor’s point of view</a:t>
            </a:r>
          </a:p>
          <a:p>
            <a:r>
              <a:rPr lang="en-US" dirty="0" smtClean="0"/>
              <a:t>Alternatives - allows a different sequence of events than what was used for the basic path</a:t>
            </a:r>
          </a:p>
          <a:p>
            <a:endParaRPr lang="en-US" b="1" dirty="0"/>
          </a:p>
        </p:txBody>
      </p:sp>
    </p:spTree>
    <p:extLst>
      <p:ext uri="{BB962C8B-B14F-4D97-AF65-F5344CB8AC3E}">
        <p14:creationId xmlns:p14="http://schemas.microsoft.com/office/powerpoint/2010/main" val="8785557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Iterative Aspects of Elicitation, Analysis, and Negotiation</a:t>
            </a:r>
            <a:endParaRPr lang="en-US" dirty="0"/>
          </a:p>
        </p:txBody>
      </p:sp>
      <p:grpSp>
        <p:nvGrpSpPr>
          <p:cNvPr id="4" name="Content Placeholder 3"/>
          <p:cNvGrpSpPr>
            <a:grpSpLocks noGrp="1"/>
          </p:cNvGrpSpPr>
          <p:nvPr/>
        </p:nvGrpSpPr>
        <p:grpSpPr>
          <a:xfrm>
            <a:off x="685800" y="1676400"/>
            <a:ext cx="7907315" cy="4857750"/>
            <a:chOff x="1752600" y="1936750"/>
            <a:chExt cx="6223350" cy="4674319"/>
          </a:xfrm>
        </p:grpSpPr>
        <p:sp>
          <p:nvSpPr>
            <p:cNvPr id="5" name="Freeform 3"/>
            <p:cNvSpPr>
              <a:spLocks/>
            </p:cNvSpPr>
            <p:nvPr/>
          </p:nvSpPr>
          <p:spPr bwMode="auto">
            <a:xfrm>
              <a:off x="4556125" y="1936750"/>
              <a:ext cx="133350" cy="234950"/>
            </a:xfrm>
            <a:custGeom>
              <a:avLst/>
              <a:gdLst/>
              <a:ahLst/>
              <a:cxnLst>
                <a:cxn ang="0">
                  <a:pos x="42" y="0"/>
                </a:cxn>
                <a:cxn ang="0">
                  <a:pos x="84" y="148"/>
                </a:cxn>
                <a:cxn ang="0">
                  <a:pos x="42" y="148"/>
                </a:cxn>
                <a:cxn ang="0">
                  <a:pos x="0" y="148"/>
                </a:cxn>
                <a:cxn ang="0">
                  <a:pos x="42" y="0"/>
                </a:cxn>
              </a:cxnLst>
              <a:rect l="0" t="0" r="r" b="b"/>
              <a:pathLst>
                <a:path w="84" h="148">
                  <a:moveTo>
                    <a:pt x="42" y="0"/>
                  </a:moveTo>
                  <a:lnTo>
                    <a:pt x="84" y="148"/>
                  </a:lnTo>
                  <a:lnTo>
                    <a:pt x="42" y="148"/>
                  </a:lnTo>
                  <a:lnTo>
                    <a:pt x="0" y="148"/>
                  </a:lnTo>
                  <a:lnTo>
                    <a:pt x="42" y="0"/>
                  </a:lnTo>
                  <a:close/>
                </a:path>
              </a:pathLst>
            </a:custGeom>
            <a:solidFill>
              <a:srgbClr val="FFFF00"/>
            </a:solidFill>
            <a:ln w="9525">
              <a:solidFill>
                <a:schemeClr val="tx1"/>
              </a:solidFill>
              <a:round/>
              <a:headEnd/>
              <a:tailEnd/>
            </a:ln>
          </p:spPr>
          <p:txBody>
            <a:bodyPr/>
            <a:lstStyle/>
            <a:p>
              <a:endParaRPr lang="en-US"/>
            </a:p>
          </p:txBody>
        </p:sp>
        <p:sp>
          <p:nvSpPr>
            <p:cNvPr id="6" name="Line 4"/>
            <p:cNvSpPr>
              <a:spLocks noChangeShapeType="1"/>
            </p:cNvSpPr>
            <p:nvPr/>
          </p:nvSpPr>
          <p:spPr bwMode="auto">
            <a:xfrm>
              <a:off x="4622800" y="2171700"/>
              <a:ext cx="1588" cy="1858963"/>
            </a:xfrm>
            <a:prstGeom prst="line">
              <a:avLst/>
            </a:prstGeom>
            <a:noFill/>
            <a:ln w="17463">
              <a:solidFill>
                <a:schemeClr val="tx1"/>
              </a:solidFill>
              <a:round/>
              <a:headEnd/>
              <a:tailEnd/>
            </a:ln>
          </p:spPr>
          <p:txBody>
            <a:bodyPr/>
            <a:lstStyle/>
            <a:p>
              <a:endParaRPr lang="en-US"/>
            </a:p>
          </p:txBody>
        </p:sp>
        <p:sp>
          <p:nvSpPr>
            <p:cNvPr id="7" name="Freeform 5"/>
            <p:cNvSpPr>
              <a:spLocks/>
            </p:cNvSpPr>
            <p:nvPr/>
          </p:nvSpPr>
          <p:spPr bwMode="auto">
            <a:xfrm>
              <a:off x="6397625" y="5186363"/>
              <a:ext cx="217488" cy="184150"/>
            </a:xfrm>
            <a:custGeom>
              <a:avLst/>
              <a:gdLst/>
              <a:ahLst/>
              <a:cxnLst>
                <a:cxn ang="0">
                  <a:pos x="137" y="116"/>
                </a:cxn>
                <a:cxn ang="0">
                  <a:pos x="0" y="63"/>
                </a:cxn>
                <a:cxn ang="0">
                  <a:pos x="21" y="31"/>
                </a:cxn>
                <a:cxn ang="0">
                  <a:pos x="42" y="0"/>
                </a:cxn>
                <a:cxn ang="0">
                  <a:pos x="137" y="116"/>
                </a:cxn>
              </a:cxnLst>
              <a:rect l="0" t="0" r="r" b="b"/>
              <a:pathLst>
                <a:path w="137" h="116">
                  <a:moveTo>
                    <a:pt x="137" y="116"/>
                  </a:moveTo>
                  <a:lnTo>
                    <a:pt x="0" y="63"/>
                  </a:lnTo>
                  <a:lnTo>
                    <a:pt x="21" y="31"/>
                  </a:lnTo>
                  <a:lnTo>
                    <a:pt x="42" y="0"/>
                  </a:lnTo>
                  <a:lnTo>
                    <a:pt x="137" y="116"/>
                  </a:lnTo>
                  <a:close/>
                </a:path>
              </a:pathLst>
            </a:custGeom>
            <a:solidFill>
              <a:srgbClr val="FFFF00"/>
            </a:solidFill>
            <a:ln w="9525">
              <a:solidFill>
                <a:schemeClr val="tx1"/>
              </a:solidFill>
              <a:round/>
              <a:headEnd/>
              <a:tailEnd/>
            </a:ln>
          </p:spPr>
          <p:txBody>
            <a:bodyPr/>
            <a:lstStyle/>
            <a:p>
              <a:endParaRPr lang="en-US"/>
            </a:p>
          </p:txBody>
        </p:sp>
        <p:sp>
          <p:nvSpPr>
            <p:cNvPr id="8" name="Line 6"/>
            <p:cNvSpPr>
              <a:spLocks noChangeShapeType="1"/>
            </p:cNvSpPr>
            <p:nvPr/>
          </p:nvSpPr>
          <p:spPr bwMode="auto">
            <a:xfrm flipH="1" flipV="1">
              <a:off x="4622800" y="4030663"/>
              <a:ext cx="1808163" cy="1204912"/>
            </a:xfrm>
            <a:prstGeom prst="line">
              <a:avLst/>
            </a:prstGeom>
            <a:noFill/>
            <a:ln w="17463">
              <a:solidFill>
                <a:schemeClr val="tx1"/>
              </a:solidFill>
              <a:round/>
              <a:headEnd/>
              <a:tailEnd/>
            </a:ln>
          </p:spPr>
          <p:txBody>
            <a:bodyPr/>
            <a:lstStyle/>
            <a:p>
              <a:endParaRPr lang="en-US"/>
            </a:p>
          </p:txBody>
        </p:sp>
        <p:sp>
          <p:nvSpPr>
            <p:cNvPr id="9" name="Freeform 7"/>
            <p:cNvSpPr>
              <a:spLocks/>
            </p:cNvSpPr>
            <p:nvPr/>
          </p:nvSpPr>
          <p:spPr bwMode="auto">
            <a:xfrm>
              <a:off x="2613025" y="5168900"/>
              <a:ext cx="234950" cy="184150"/>
            </a:xfrm>
            <a:custGeom>
              <a:avLst/>
              <a:gdLst/>
              <a:ahLst/>
              <a:cxnLst>
                <a:cxn ang="0">
                  <a:pos x="0" y="116"/>
                </a:cxn>
                <a:cxn ang="0">
                  <a:pos x="106" y="0"/>
                </a:cxn>
                <a:cxn ang="0">
                  <a:pos x="127" y="32"/>
                </a:cxn>
                <a:cxn ang="0">
                  <a:pos x="148" y="63"/>
                </a:cxn>
                <a:cxn ang="0">
                  <a:pos x="0" y="116"/>
                </a:cxn>
              </a:cxnLst>
              <a:rect l="0" t="0" r="r" b="b"/>
              <a:pathLst>
                <a:path w="148" h="116">
                  <a:moveTo>
                    <a:pt x="0" y="116"/>
                  </a:moveTo>
                  <a:lnTo>
                    <a:pt x="106" y="0"/>
                  </a:lnTo>
                  <a:lnTo>
                    <a:pt x="127" y="32"/>
                  </a:lnTo>
                  <a:lnTo>
                    <a:pt x="148" y="63"/>
                  </a:lnTo>
                  <a:lnTo>
                    <a:pt x="0" y="116"/>
                  </a:lnTo>
                  <a:close/>
                </a:path>
              </a:pathLst>
            </a:custGeom>
            <a:solidFill>
              <a:srgbClr val="FFFF00"/>
            </a:solidFill>
            <a:ln w="9525">
              <a:solidFill>
                <a:srgbClr val="FFFF00"/>
              </a:solidFill>
              <a:round/>
              <a:headEnd/>
              <a:tailEnd/>
            </a:ln>
          </p:spPr>
          <p:txBody>
            <a:bodyPr/>
            <a:lstStyle/>
            <a:p>
              <a:endParaRPr lang="en-US"/>
            </a:p>
          </p:txBody>
        </p:sp>
        <p:sp>
          <p:nvSpPr>
            <p:cNvPr id="10" name="Line 8"/>
            <p:cNvSpPr>
              <a:spLocks noChangeShapeType="1"/>
            </p:cNvSpPr>
            <p:nvPr/>
          </p:nvSpPr>
          <p:spPr bwMode="auto">
            <a:xfrm flipV="1">
              <a:off x="2814638" y="4030663"/>
              <a:ext cx="1808162" cy="1189037"/>
            </a:xfrm>
            <a:prstGeom prst="line">
              <a:avLst/>
            </a:prstGeom>
            <a:noFill/>
            <a:ln w="17463">
              <a:solidFill>
                <a:schemeClr val="tx1"/>
              </a:solidFill>
              <a:round/>
              <a:headEnd/>
              <a:tailEnd/>
            </a:ln>
          </p:spPr>
          <p:txBody>
            <a:bodyPr/>
            <a:lstStyle/>
            <a:p>
              <a:endParaRPr lang="en-US"/>
            </a:p>
          </p:txBody>
        </p:sp>
        <p:sp>
          <p:nvSpPr>
            <p:cNvPr id="11" name="Arc 9"/>
            <p:cNvSpPr>
              <a:spLocks/>
            </p:cNvSpPr>
            <p:nvPr/>
          </p:nvSpPr>
          <p:spPr bwMode="auto">
            <a:xfrm>
              <a:off x="4329113" y="3686175"/>
              <a:ext cx="285750" cy="352425"/>
            </a:xfrm>
            <a:custGeom>
              <a:avLst/>
              <a:gdLst>
                <a:gd name="G0" fmla="+- 21600 0 0"/>
                <a:gd name="G1" fmla="+- 21599 0 0"/>
                <a:gd name="G2" fmla="+- 21600 0 0"/>
                <a:gd name="T0" fmla="*/ 0 w 21600"/>
                <a:gd name="T1" fmla="*/ 21496 h 21599"/>
                <a:gd name="T2" fmla="*/ 21447 w 21600"/>
                <a:gd name="T3" fmla="*/ 0 h 21599"/>
                <a:gd name="T4" fmla="*/ 21600 w 21600"/>
                <a:gd name="T5" fmla="*/ 21599 h 21599"/>
              </a:gdLst>
              <a:ahLst/>
              <a:cxnLst>
                <a:cxn ang="0">
                  <a:pos x="T0" y="T1"/>
                </a:cxn>
                <a:cxn ang="0">
                  <a:pos x="T2" y="T3"/>
                </a:cxn>
                <a:cxn ang="0">
                  <a:pos x="T4" y="T5"/>
                </a:cxn>
              </a:cxnLst>
              <a:rect l="0" t="0" r="r" b="b"/>
              <a:pathLst>
                <a:path w="21600" h="21599" fill="none" extrusionOk="0">
                  <a:moveTo>
                    <a:pt x="0" y="21496"/>
                  </a:moveTo>
                  <a:cubicBezTo>
                    <a:pt x="56" y="9666"/>
                    <a:pt x="9617" y="83"/>
                    <a:pt x="21446" y="-1"/>
                  </a:cubicBezTo>
                </a:path>
                <a:path w="21600" h="21599" stroke="0" extrusionOk="0">
                  <a:moveTo>
                    <a:pt x="0" y="21496"/>
                  </a:moveTo>
                  <a:cubicBezTo>
                    <a:pt x="56" y="9666"/>
                    <a:pt x="9617" y="83"/>
                    <a:pt x="21446" y="-1"/>
                  </a:cubicBezTo>
                  <a:lnTo>
                    <a:pt x="21600" y="21599"/>
                  </a:lnTo>
                  <a:close/>
                </a:path>
              </a:pathLst>
            </a:custGeom>
            <a:noFill/>
            <a:ln w="17463">
              <a:solidFill>
                <a:schemeClr val="tx1"/>
              </a:solidFill>
              <a:round/>
              <a:headEnd/>
              <a:tailEnd/>
            </a:ln>
          </p:spPr>
          <p:txBody>
            <a:bodyPr/>
            <a:lstStyle/>
            <a:p>
              <a:endParaRPr lang="en-US"/>
            </a:p>
          </p:txBody>
        </p:sp>
        <p:sp>
          <p:nvSpPr>
            <p:cNvPr id="12" name="Arc 10"/>
            <p:cNvSpPr>
              <a:spLocks/>
            </p:cNvSpPr>
            <p:nvPr/>
          </p:nvSpPr>
          <p:spPr bwMode="auto">
            <a:xfrm>
              <a:off x="4629150" y="3686175"/>
              <a:ext cx="471488" cy="369888"/>
            </a:xfrm>
            <a:custGeom>
              <a:avLst/>
              <a:gdLst>
                <a:gd name="G0" fmla="+- 123 0 0"/>
                <a:gd name="G1" fmla="+- 21600 0 0"/>
                <a:gd name="G2" fmla="+- 21600 0 0"/>
                <a:gd name="T0" fmla="*/ 0 w 21722"/>
                <a:gd name="T1" fmla="*/ 0 h 21600"/>
                <a:gd name="T2" fmla="*/ 21722 w 21722"/>
                <a:gd name="T3" fmla="*/ 21441 h 21600"/>
                <a:gd name="T4" fmla="*/ 123 w 21722"/>
                <a:gd name="T5" fmla="*/ 21600 h 21600"/>
              </a:gdLst>
              <a:ahLst/>
              <a:cxnLst>
                <a:cxn ang="0">
                  <a:pos x="T0" y="T1"/>
                </a:cxn>
                <a:cxn ang="0">
                  <a:pos x="T2" y="T3"/>
                </a:cxn>
                <a:cxn ang="0">
                  <a:pos x="T4" y="T5"/>
                </a:cxn>
              </a:cxnLst>
              <a:rect l="0" t="0" r="r" b="b"/>
              <a:pathLst>
                <a:path w="21722" h="21600" fill="none" extrusionOk="0">
                  <a:moveTo>
                    <a:pt x="0" y="0"/>
                  </a:moveTo>
                  <a:cubicBezTo>
                    <a:pt x="41" y="0"/>
                    <a:pt x="82" y="-1"/>
                    <a:pt x="123" y="0"/>
                  </a:cubicBezTo>
                  <a:cubicBezTo>
                    <a:pt x="11990" y="0"/>
                    <a:pt x="21635" y="9574"/>
                    <a:pt x="21722" y="21440"/>
                  </a:cubicBezTo>
                </a:path>
                <a:path w="21722" h="21600" stroke="0" extrusionOk="0">
                  <a:moveTo>
                    <a:pt x="0" y="0"/>
                  </a:moveTo>
                  <a:cubicBezTo>
                    <a:pt x="41" y="0"/>
                    <a:pt x="82" y="-1"/>
                    <a:pt x="123" y="0"/>
                  </a:cubicBezTo>
                  <a:cubicBezTo>
                    <a:pt x="11990" y="0"/>
                    <a:pt x="21635" y="9574"/>
                    <a:pt x="21722" y="21440"/>
                  </a:cubicBezTo>
                  <a:lnTo>
                    <a:pt x="123" y="21600"/>
                  </a:lnTo>
                  <a:close/>
                </a:path>
              </a:pathLst>
            </a:custGeom>
            <a:noFill/>
            <a:ln w="17463">
              <a:solidFill>
                <a:schemeClr val="tx1"/>
              </a:solidFill>
              <a:round/>
              <a:headEnd/>
              <a:tailEnd/>
            </a:ln>
          </p:spPr>
          <p:txBody>
            <a:bodyPr/>
            <a:lstStyle/>
            <a:p>
              <a:endParaRPr lang="en-US"/>
            </a:p>
          </p:txBody>
        </p:sp>
        <p:sp>
          <p:nvSpPr>
            <p:cNvPr id="13" name="Arc 11"/>
            <p:cNvSpPr>
              <a:spLocks/>
            </p:cNvSpPr>
            <p:nvPr/>
          </p:nvSpPr>
          <p:spPr bwMode="auto">
            <a:xfrm>
              <a:off x="4629150" y="4035425"/>
              <a:ext cx="473075" cy="639763"/>
            </a:xfrm>
            <a:custGeom>
              <a:avLst/>
              <a:gdLst>
                <a:gd name="G0" fmla="+- 169 0 0"/>
                <a:gd name="G1" fmla="+- 104 0 0"/>
                <a:gd name="G2" fmla="+- 21600 0 0"/>
                <a:gd name="T0" fmla="*/ 21769 w 21769"/>
                <a:gd name="T1" fmla="*/ 0 h 21704"/>
                <a:gd name="T2" fmla="*/ 0 w 21769"/>
                <a:gd name="T3" fmla="*/ 21703 h 21704"/>
                <a:gd name="T4" fmla="*/ 169 w 21769"/>
                <a:gd name="T5" fmla="*/ 104 h 21704"/>
              </a:gdLst>
              <a:ahLst/>
              <a:cxnLst>
                <a:cxn ang="0">
                  <a:pos x="T0" y="T1"/>
                </a:cxn>
                <a:cxn ang="0">
                  <a:pos x="T2" y="T3"/>
                </a:cxn>
                <a:cxn ang="0">
                  <a:pos x="T4" y="T5"/>
                </a:cxn>
              </a:cxnLst>
              <a:rect l="0" t="0" r="r" b="b"/>
              <a:pathLst>
                <a:path w="21769" h="21704" fill="none" extrusionOk="0">
                  <a:moveTo>
                    <a:pt x="21768" y="0"/>
                  </a:moveTo>
                  <a:cubicBezTo>
                    <a:pt x="21768" y="34"/>
                    <a:pt x="21769" y="69"/>
                    <a:pt x="21769" y="104"/>
                  </a:cubicBezTo>
                  <a:cubicBezTo>
                    <a:pt x="21769" y="12033"/>
                    <a:pt x="12098" y="21704"/>
                    <a:pt x="169" y="21704"/>
                  </a:cubicBezTo>
                  <a:cubicBezTo>
                    <a:pt x="112" y="21704"/>
                    <a:pt x="56" y="21703"/>
                    <a:pt x="-1" y="21703"/>
                  </a:cubicBezTo>
                </a:path>
                <a:path w="21769" h="21704" stroke="0" extrusionOk="0">
                  <a:moveTo>
                    <a:pt x="21768" y="0"/>
                  </a:moveTo>
                  <a:cubicBezTo>
                    <a:pt x="21768" y="34"/>
                    <a:pt x="21769" y="69"/>
                    <a:pt x="21769" y="104"/>
                  </a:cubicBezTo>
                  <a:cubicBezTo>
                    <a:pt x="21769" y="12033"/>
                    <a:pt x="12098" y="21704"/>
                    <a:pt x="169" y="21704"/>
                  </a:cubicBezTo>
                  <a:cubicBezTo>
                    <a:pt x="112" y="21704"/>
                    <a:pt x="56" y="21703"/>
                    <a:pt x="-1" y="21703"/>
                  </a:cubicBezTo>
                  <a:lnTo>
                    <a:pt x="169" y="104"/>
                  </a:lnTo>
                  <a:close/>
                </a:path>
              </a:pathLst>
            </a:custGeom>
            <a:noFill/>
            <a:ln w="17463">
              <a:solidFill>
                <a:schemeClr val="tx1"/>
              </a:solidFill>
              <a:round/>
              <a:headEnd/>
              <a:tailEnd/>
            </a:ln>
          </p:spPr>
          <p:txBody>
            <a:bodyPr/>
            <a:lstStyle/>
            <a:p>
              <a:endParaRPr lang="en-US"/>
            </a:p>
          </p:txBody>
        </p:sp>
        <p:sp>
          <p:nvSpPr>
            <p:cNvPr id="14" name="Arc 12"/>
            <p:cNvSpPr>
              <a:spLocks/>
            </p:cNvSpPr>
            <p:nvPr/>
          </p:nvSpPr>
          <p:spPr bwMode="auto">
            <a:xfrm>
              <a:off x="3960813" y="3997325"/>
              <a:ext cx="679450" cy="679450"/>
            </a:xfrm>
            <a:custGeom>
              <a:avLst/>
              <a:gdLst>
                <a:gd name="G0" fmla="+- 21600 0 0"/>
                <a:gd name="G1" fmla="+- 0 0 0"/>
                <a:gd name="G2" fmla="+- 21600 0 0"/>
                <a:gd name="T0" fmla="*/ 21579 w 21600"/>
                <a:gd name="T1" fmla="*/ 21600 h 21600"/>
                <a:gd name="T2" fmla="*/ 0 w 21600"/>
                <a:gd name="T3" fmla="*/ 0 h 21600"/>
                <a:gd name="T4" fmla="*/ 21600 w 21600"/>
                <a:gd name="T5" fmla="*/ 0 h 21600"/>
              </a:gdLst>
              <a:ahLst/>
              <a:cxnLst>
                <a:cxn ang="0">
                  <a:pos x="T0" y="T1"/>
                </a:cxn>
                <a:cxn ang="0">
                  <a:pos x="T2" y="T3"/>
                </a:cxn>
                <a:cxn ang="0">
                  <a:pos x="T4" y="T5"/>
                </a:cxn>
              </a:cxnLst>
              <a:rect l="0" t="0" r="r" b="b"/>
              <a:pathLst>
                <a:path w="21600" h="21600" fill="none" extrusionOk="0">
                  <a:moveTo>
                    <a:pt x="21579" y="21599"/>
                  </a:moveTo>
                  <a:cubicBezTo>
                    <a:pt x="9657" y="21588"/>
                    <a:pt x="0" y="11921"/>
                    <a:pt x="0" y="0"/>
                  </a:cubicBezTo>
                </a:path>
                <a:path w="21600" h="21600" stroke="0" extrusionOk="0">
                  <a:moveTo>
                    <a:pt x="21579" y="21599"/>
                  </a:moveTo>
                  <a:cubicBezTo>
                    <a:pt x="9657" y="21588"/>
                    <a:pt x="0" y="11921"/>
                    <a:pt x="0" y="0"/>
                  </a:cubicBezTo>
                  <a:lnTo>
                    <a:pt x="21600" y="0"/>
                  </a:lnTo>
                  <a:close/>
                </a:path>
              </a:pathLst>
            </a:custGeom>
            <a:noFill/>
            <a:ln w="17463">
              <a:solidFill>
                <a:schemeClr val="tx1"/>
              </a:solidFill>
              <a:round/>
              <a:headEnd/>
              <a:tailEnd/>
            </a:ln>
          </p:spPr>
          <p:txBody>
            <a:bodyPr/>
            <a:lstStyle/>
            <a:p>
              <a:endParaRPr lang="en-US"/>
            </a:p>
          </p:txBody>
        </p:sp>
        <p:sp>
          <p:nvSpPr>
            <p:cNvPr id="15" name="Arc 13"/>
            <p:cNvSpPr>
              <a:spLocks/>
            </p:cNvSpPr>
            <p:nvPr/>
          </p:nvSpPr>
          <p:spPr bwMode="auto">
            <a:xfrm>
              <a:off x="3960813" y="3302000"/>
              <a:ext cx="669925" cy="703263"/>
            </a:xfrm>
            <a:custGeom>
              <a:avLst/>
              <a:gdLst>
                <a:gd name="G0" fmla="+- 21600 0 0"/>
                <a:gd name="G1" fmla="+- 21600 0 0"/>
                <a:gd name="G2" fmla="+- 21600 0 0"/>
                <a:gd name="T0" fmla="*/ 0 w 21600"/>
                <a:gd name="T1" fmla="*/ 21497 h 21600"/>
                <a:gd name="T2" fmla="*/ 21492 w 21600"/>
                <a:gd name="T3" fmla="*/ 0 h 21600"/>
                <a:gd name="T4" fmla="*/ 21600 w 21600"/>
                <a:gd name="T5" fmla="*/ 21600 h 21600"/>
              </a:gdLst>
              <a:ahLst/>
              <a:cxnLst>
                <a:cxn ang="0">
                  <a:pos x="T0" y="T1"/>
                </a:cxn>
                <a:cxn ang="0">
                  <a:pos x="T2" y="T3"/>
                </a:cxn>
                <a:cxn ang="0">
                  <a:pos x="T4" y="T5"/>
                </a:cxn>
              </a:cxnLst>
              <a:rect l="0" t="0" r="r" b="b"/>
              <a:pathLst>
                <a:path w="21600" h="21600" fill="none" extrusionOk="0">
                  <a:moveTo>
                    <a:pt x="0" y="21497"/>
                  </a:moveTo>
                  <a:cubicBezTo>
                    <a:pt x="56" y="9650"/>
                    <a:pt x="9645" y="59"/>
                    <a:pt x="21492" y="0"/>
                  </a:cubicBezTo>
                </a:path>
                <a:path w="21600" h="21600" stroke="0" extrusionOk="0">
                  <a:moveTo>
                    <a:pt x="0" y="21497"/>
                  </a:moveTo>
                  <a:cubicBezTo>
                    <a:pt x="56" y="9650"/>
                    <a:pt x="9645" y="59"/>
                    <a:pt x="21492" y="0"/>
                  </a:cubicBezTo>
                  <a:lnTo>
                    <a:pt x="21600" y="21600"/>
                  </a:lnTo>
                  <a:close/>
                </a:path>
              </a:pathLst>
            </a:custGeom>
            <a:noFill/>
            <a:ln w="17463">
              <a:solidFill>
                <a:schemeClr val="tx1"/>
              </a:solidFill>
              <a:round/>
              <a:headEnd/>
              <a:tailEnd/>
            </a:ln>
          </p:spPr>
          <p:txBody>
            <a:bodyPr/>
            <a:lstStyle/>
            <a:p>
              <a:endParaRPr lang="en-US"/>
            </a:p>
          </p:txBody>
        </p:sp>
        <p:sp>
          <p:nvSpPr>
            <p:cNvPr id="16" name="Arc 14"/>
            <p:cNvSpPr>
              <a:spLocks/>
            </p:cNvSpPr>
            <p:nvPr/>
          </p:nvSpPr>
          <p:spPr bwMode="auto">
            <a:xfrm>
              <a:off x="4627563" y="3302000"/>
              <a:ext cx="927100" cy="754063"/>
            </a:xfrm>
            <a:custGeom>
              <a:avLst/>
              <a:gdLst>
                <a:gd name="G0" fmla="+- 123 0 0"/>
                <a:gd name="G1" fmla="+- 21600 0 0"/>
                <a:gd name="G2" fmla="+- 21600 0 0"/>
                <a:gd name="T0" fmla="*/ 0 w 21722"/>
                <a:gd name="T1" fmla="*/ 0 h 21600"/>
                <a:gd name="T2" fmla="*/ 21722 w 21722"/>
                <a:gd name="T3" fmla="*/ 21447 h 21600"/>
                <a:gd name="T4" fmla="*/ 123 w 21722"/>
                <a:gd name="T5" fmla="*/ 21600 h 21600"/>
              </a:gdLst>
              <a:ahLst/>
              <a:cxnLst>
                <a:cxn ang="0">
                  <a:pos x="T0" y="T1"/>
                </a:cxn>
                <a:cxn ang="0">
                  <a:pos x="T2" y="T3"/>
                </a:cxn>
                <a:cxn ang="0">
                  <a:pos x="T4" y="T5"/>
                </a:cxn>
              </a:cxnLst>
              <a:rect l="0" t="0" r="r" b="b"/>
              <a:pathLst>
                <a:path w="21722" h="21600" fill="none" extrusionOk="0">
                  <a:moveTo>
                    <a:pt x="0" y="0"/>
                  </a:moveTo>
                  <a:cubicBezTo>
                    <a:pt x="41" y="0"/>
                    <a:pt x="82" y="-1"/>
                    <a:pt x="123" y="0"/>
                  </a:cubicBezTo>
                  <a:cubicBezTo>
                    <a:pt x="11992" y="0"/>
                    <a:pt x="21638" y="9577"/>
                    <a:pt x="21722" y="21446"/>
                  </a:cubicBezTo>
                </a:path>
                <a:path w="21722" h="21600" stroke="0" extrusionOk="0">
                  <a:moveTo>
                    <a:pt x="0" y="0"/>
                  </a:moveTo>
                  <a:cubicBezTo>
                    <a:pt x="41" y="0"/>
                    <a:pt x="82" y="-1"/>
                    <a:pt x="123" y="0"/>
                  </a:cubicBezTo>
                  <a:cubicBezTo>
                    <a:pt x="11992" y="0"/>
                    <a:pt x="21638" y="9577"/>
                    <a:pt x="21722" y="21446"/>
                  </a:cubicBezTo>
                  <a:lnTo>
                    <a:pt x="123" y="21600"/>
                  </a:lnTo>
                  <a:close/>
                </a:path>
              </a:pathLst>
            </a:custGeom>
            <a:noFill/>
            <a:ln w="17463">
              <a:solidFill>
                <a:schemeClr val="tx1"/>
              </a:solidFill>
              <a:round/>
              <a:headEnd/>
              <a:tailEnd/>
            </a:ln>
          </p:spPr>
          <p:txBody>
            <a:bodyPr/>
            <a:lstStyle/>
            <a:p>
              <a:endParaRPr lang="en-US"/>
            </a:p>
          </p:txBody>
        </p:sp>
        <p:sp>
          <p:nvSpPr>
            <p:cNvPr id="17" name="Arc 15"/>
            <p:cNvSpPr>
              <a:spLocks/>
            </p:cNvSpPr>
            <p:nvPr/>
          </p:nvSpPr>
          <p:spPr bwMode="auto">
            <a:xfrm>
              <a:off x="4641850" y="4033838"/>
              <a:ext cx="911225" cy="1146175"/>
            </a:xfrm>
            <a:custGeom>
              <a:avLst/>
              <a:gdLst>
                <a:gd name="G0" fmla="+- 157 0 0"/>
                <a:gd name="G1" fmla="+- 126 0 0"/>
                <a:gd name="G2" fmla="+- 21600 0 0"/>
                <a:gd name="T0" fmla="*/ 21757 w 21757"/>
                <a:gd name="T1" fmla="*/ 0 h 21726"/>
                <a:gd name="T2" fmla="*/ 0 w 21757"/>
                <a:gd name="T3" fmla="*/ 21725 h 21726"/>
                <a:gd name="T4" fmla="*/ 157 w 21757"/>
                <a:gd name="T5" fmla="*/ 126 h 21726"/>
              </a:gdLst>
              <a:ahLst/>
              <a:cxnLst>
                <a:cxn ang="0">
                  <a:pos x="T0" y="T1"/>
                </a:cxn>
                <a:cxn ang="0">
                  <a:pos x="T2" y="T3"/>
                </a:cxn>
                <a:cxn ang="0">
                  <a:pos x="T4" y="T5"/>
                </a:cxn>
              </a:cxnLst>
              <a:rect l="0" t="0" r="r" b="b"/>
              <a:pathLst>
                <a:path w="21757" h="21726" fill="none" extrusionOk="0">
                  <a:moveTo>
                    <a:pt x="21756" y="0"/>
                  </a:moveTo>
                  <a:cubicBezTo>
                    <a:pt x="21756" y="42"/>
                    <a:pt x="21757" y="84"/>
                    <a:pt x="21757" y="126"/>
                  </a:cubicBezTo>
                  <a:cubicBezTo>
                    <a:pt x="21757" y="12055"/>
                    <a:pt x="12086" y="21726"/>
                    <a:pt x="157" y="21726"/>
                  </a:cubicBezTo>
                  <a:cubicBezTo>
                    <a:pt x="104" y="21726"/>
                    <a:pt x="52" y="21725"/>
                    <a:pt x="-1" y="21725"/>
                  </a:cubicBezTo>
                </a:path>
                <a:path w="21757" h="21726" stroke="0" extrusionOk="0">
                  <a:moveTo>
                    <a:pt x="21756" y="0"/>
                  </a:moveTo>
                  <a:cubicBezTo>
                    <a:pt x="21756" y="42"/>
                    <a:pt x="21757" y="84"/>
                    <a:pt x="21757" y="126"/>
                  </a:cubicBezTo>
                  <a:cubicBezTo>
                    <a:pt x="21757" y="12055"/>
                    <a:pt x="12086" y="21726"/>
                    <a:pt x="157" y="21726"/>
                  </a:cubicBezTo>
                  <a:cubicBezTo>
                    <a:pt x="104" y="21726"/>
                    <a:pt x="52" y="21725"/>
                    <a:pt x="-1" y="21725"/>
                  </a:cubicBezTo>
                  <a:lnTo>
                    <a:pt x="157" y="126"/>
                  </a:lnTo>
                  <a:close/>
                </a:path>
              </a:pathLst>
            </a:custGeom>
            <a:noFill/>
            <a:ln w="17463">
              <a:solidFill>
                <a:schemeClr val="tx1"/>
              </a:solidFill>
              <a:round/>
              <a:headEnd/>
              <a:tailEnd/>
            </a:ln>
          </p:spPr>
          <p:txBody>
            <a:bodyPr/>
            <a:lstStyle/>
            <a:p>
              <a:endParaRPr lang="en-US"/>
            </a:p>
          </p:txBody>
        </p:sp>
        <p:sp>
          <p:nvSpPr>
            <p:cNvPr id="18" name="Arc 16"/>
            <p:cNvSpPr>
              <a:spLocks/>
            </p:cNvSpPr>
            <p:nvPr/>
          </p:nvSpPr>
          <p:spPr bwMode="auto">
            <a:xfrm>
              <a:off x="3341688" y="4048125"/>
              <a:ext cx="1306512" cy="1130300"/>
            </a:xfrm>
            <a:custGeom>
              <a:avLst/>
              <a:gdLst>
                <a:gd name="G0" fmla="+- 21600 0 0"/>
                <a:gd name="G1" fmla="+- 144 0 0"/>
                <a:gd name="G2" fmla="+- 21600 0 0"/>
                <a:gd name="T0" fmla="*/ 21475 w 21600"/>
                <a:gd name="T1" fmla="*/ 21744 h 21744"/>
                <a:gd name="T2" fmla="*/ 0 w 21600"/>
                <a:gd name="T3" fmla="*/ 0 h 21744"/>
                <a:gd name="T4" fmla="*/ 21600 w 21600"/>
                <a:gd name="T5" fmla="*/ 144 h 21744"/>
              </a:gdLst>
              <a:ahLst/>
              <a:cxnLst>
                <a:cxn ang="0">
                  <a:pos x="T0" y="T1"/>
                </a:cxn>
                <a:cxn ang="0">
                  <a:pos x="T2" y="T3"/>
                </a:cxn>
                <a:cxn ang="0">
                  <a:pos x="T4" y="T5"/>
                </a:cxn>
              </a:cxnLst>
              <a:rect l="0" t="0" r="r" b="b"/>
              <a:pathLst>
                <a:path w="21600" h="21744" fill="none" extrusionOk="0">
                  <a:moveTo>
                    <a:pt x="21475" y="21743"/>
                  </a:moveTo>
                  <a:cubicBezTo>
                    <a:pt x="9594" y="21674"/>
                    <a:pt x="0" y="12024"/>
                    <a:pt x="0" y="144"/>
                  </a:cubicBezTo>
                  <a:cubicBezTo>
                    <a:pt x="-1" y="96"/>
                    <a:pt x="0" y="48"/>
                    <a:pt x="0" y="0"/>
                  </a:cubicBezTo>
                </a:path>
                <a:path w="21600" h="21744" stroke="0" extrusionOk="0">
                  <a:moveTo>
                    <a:pt x="21475" y="21743"/>
                  </a:moveTo>
                  <a:cubicBezTo>
                    <a:pt x="9594" y="21674"/>
                    <a:pt x="0" y="12024"/>
                    <a:pt x="0" y="144"/>
                  </a:cubicBezTo>
                  <a:cubicBezTo>
                    <a:pt x="-1" y="96"/>
                    <a:pt x="0" y="48"/>
                    <a:pt x="0" y="0"/>
                  </a:cubicBezTo>
                  <a:lnTo>
                    <a:pt x="21600" y="144"/>
                  </a:lnTo>
                  <a:close/>
                </a:path>
              </a:pathLst>
            </a:custGeom>
            <a:noFill/>
            <a:ln w="17463">
              <a:solidFill>
                <a:schemeClr val="tx1"/>
              </a:solidFill>
              <a:round/>
              <a:headEnd/>
              <a:tailEnd/>
            </a:ln>
          </p:spPr>
          <p:txBody>
            <a:bodyPr/>
            <a:lstStyle/>
            <a:p>
              <a:endParaRPr lang="en-US"/>
            </a:p>
          </p:txBody>
        </p:sp>
        <p:sp>
          <p:nvSpPr>
            <p:cNvPr id="19" name="Arc 17"/>
            <p:cNvSpPr>
              <a:spLocks/>
            </p:cNvSpPr>
            <p:nvPr/>
          </p:nvSpPr>
          <p:spPr bwMode="auto">
            <a:xfrm>
              <a:off x="3341688" y="2598738"/>
              <a:ext cx="1306512" cy="1457325"/>
            </a:xfrm>
            <a:custGeom>
              <a:avLst/>
              <a:gdLst>
                <a:gd name="G0" fmla="+- 21600 0 0"/>
                <a:gd name="G1" fmla="+- 21600 0 0"/>
                <a:gd name="G2" fmla="+- 21600 0 0"/>
                <a:gd name="T0" fmla="*/ 0 w 21600"/>
                <a:gd name="T1" fmla="*/ 21476 h 21600"/>
                <a:gd name="T2" fmla="*/ 21462 w 21600"/>
                <a:gd name="T3" fmla="*/ 0 h 21600"/>
                <a:gd name="T4" fmla="*/ 21600 w 21600"/>
                <a:gd name="T5" fmla="*/ 21600 h 21600"/>
              </a:gdLst>
              <a:ahLst/>
              <a:cxnLst>
                <a:cxn ang="0">
                  <a:pos x="T0" y="T1"/>
                </a:cxn>
                <a:cxn ang="0">
                  <a:pos x="T2" y="T3"/>
                </a:cxn>
                <a:cxn ang="0">
                  <a:pos x="T4" y="T5"/>
                </a:cxn>
              </a:cxnLst>
              <a:rect l="0" t="0" r="r" b="b"/>
              <a:pathLst>
                <a:path w="21600" h="21600" fill="none" extrusionOk="0">
                  <a:moveTo>
                    <a:pt x="0" y="21476"/>
                  </a:moveTo>
                  <a:cubicBezTo>
                    <a:pt x="68" y="9649"/>
                    <a:pt x="9635" y="76"/>
                    <a:pt x="21462" y="0"/>
                  </a:cubicBezTo>
                </a:path>
                <a:path w="21600" h="21600" stroke="0" extrusionOk="0">
                  <a:moveTo>
                    <a:pt x="0" y="21476"/>
                  </a:moveTo>
                  <a:cubicBezTo>
                    <a:pt x="68" y="9649"/>
                    <a:pt x="9635" y="76"/>
                    <a:pt x="21462" y="0"/>
                  </a:cubicBezTo>
                  <a:lnTo>
                    <a:pt x="21600" y="21600"/>
                  </a:lnTo>
                  <a:close/>
                </a:path>
              </a:pathLst>
            </a:custGeom>
            <a:noFill/>
            <a:ln w="17463">
              <a:solidFill>
                <a:schemeClr val="tx1"/>
              </a:solidFill>
              <a:round/>
              <a:headEnd/>
              <a:tailEnd/>
            </a:ln>
          </p:spPr>
          <p:txBody>
            <a:bodyPr/>
            <a:lstStyle/>
            <a:p>
              <a:endParaRPr lang="en-US"/>
            </a:p>
          </p:txBody>
        </p:sp>
        <p:sp>
          <p:nvSpPr>
            <p:cNvPr id="20" name="Arc 18"/>
            <p:cNvSpPr>
              <a:spLocks/>
            </p:cNvSpPr>
            <p:nvPr/>
          </p:nvSpPr>
          <p:spPr bwMode="auto">
            <a:xfrm>
              <a:off x="4622800" y="2598738"/>
              <a:ext cx="1700213" cy="1474787"/>
            </a:xfrm>
            <a:custGeom>
              <a:avLst/>
              <a:gdLst>
                <a:gd name="G0" fmla="+- 121 0 0"/>
                <a:gd name="G1" fmla="+- 21600 0 0"/>
                <a:gd name="G2" fmla="+- 21600 0 0"/>
                <a:gd name="T0" fmla="*/ 0 w 21721"/>
                <a:gd name="T1" fmla="*/ 0 h 21600"/>
                <a:gd name="T2" fmla="*/ 21721 w 21721"/>
                <a:gd name="T3" fmla="*/ 21458 h 21600"/>
                <a:gd name="T4" fmla="*/ 121 w 21721"/>
                <a:gd name="T5" fmla="*/ 21600 h 21600"/>
              </a:gdLst>
              <a:ahLst/>
              <a:cxnLst>
                <a:cxn ang="0">
                  <a:pos x="T0" y="T1"/>
                </a:cxn>
                <a:cxn ang="0">
                  <a:pos x="T2" y="T3"/>
                </a:cxn>
                <a:cxn ang="0">
                  <a:pos x="T4" y="T5"/>
                </a:cxn>
              </a:cxnLst>
              <a:rect l="0" t="0" r="r" b="b"/>
              <a:pathLst>
                <a:path w="21721" h="21600" fill="none" extrusionOk="0">
                  <a:moveTo>
                    <a:pt x="0" y="0"/>
                  </a:moveTo>
                  <a:cubicBezTo>
                    <a:pt x="40" y="0"/>
                    <a:pt x="80" y="-1"/>
                    <a:pt x="121" y="0"/>
                  </a:cubicBezTo>
                  <a:cubicBezTo>
                    <a:pt x="11994" y="0"/>
                    <a:pt x="21642" y="9584"/>
                    <a:pt x="21720" y="21458"/>
                  </a:cubicBezTo>
                </a:path>
                <a:path w="21721" h="21600" stroke="0" extrusionOk="0">
                  <a:moveTo>
                    <a:pt x="0" y="0"/>
                  </a:moveTo>
                  <a:cubicBezTo>
                    <a:pt x="40" y="0"/>
                    <a:pt x="80" y="-1"/>
                    <a:pt x="121" y="0"/>
                  </a:cubicBezTo>
                  <a:cubicBezTo>
                    <a:pt x="11994" y="0"/>
                    <a:pt x="21642" y="9584"/>
                    <a:pt x="21720" y="21458"/>
                  </a:cubicBezTo>
                  <a:lnTo>
                    <a:pt x="121" y="21600"/>
                  </a:lnTo>
                  <a:close/>
                </a:path>
              </a:pathLst>
            </a:custGeom>
            <a:noFill/>
            <a:ln w="17463">
              <a:solidFill>
                <a:schemeClr val="tx1"/>
              </a:solidFill>
              <a:round/>
              <a:headEnd/>
              <a:tailEnd/>
            </a:ln>
          </p:spPr>
          <p:txBody>
            <a:bodyPr/>
            <a:lstStyle/>
            <a:p>
              <a:pPr algn="l" eaLnBrk="0" hangingPunct="0"/>
              <a:endParaRPr lang="en-US"/>
            </a:p>
          </p:txBody>
        </p:sp>
        <p:sp>
          <p:nvSpPr>
            <p:cNvPr id="21" name="Arc 19"/>
            <p:cNvSpPr>
              <a:spLocks/>
            </p:cNvSpPr>
            <p:nvPr/>
          </p:nvSpPr>
          <p:spPr bwMode="auto">
            <a:xfrm>
              <a:off x="4622800" y="4046538"/>
              <a:ext cx="1701800" cy="1919287"/>
            </a:xfrm>
            <a:custGeom>
              <a:avLst/>
              <a:gdLst>
                <a:gd name="G0" fmla="+- 123 0 0"/>
                <a:gd name="G1" fmla="+- 109 0 0"/>
                <a:gd name="G2" fmla="+- 21600 0 0"/>
                <a:gd name="T0" fmla="*/ 21723 w 21723"/>
                <a:gd name="T1" fmla="*/ 0 h 21709"/>
                <a:gd name="T2" fmla="*/ 0 w 21723"/>
                <a:gd name="T3" fmla="*/ 21709 h 21709"/>
                <a:gd name="T4" fmla="*/ 123 w 21723"/>
                <a:gd name="T5" fmla="*/ 109 h 21709"/>
              </a:gdLst>
              <a:ahLst/>
              <a:cxnLst>
                <a:cxn ang="0">
                  <a:pos x="T0" y="T1"/>
                </a:cxn>
                <a:cxn ang="0">
                  <a:pos x="T2" y="T3"/>
                </a:cxn>
                <a:cxn ang="0">
                  <a:pos x="T4" y="T5"/>
                </a:cxn>
              </a:cxnLst>
              <a:rect l="0" t="0" r="r" b="b"/>
              <a:pathLst>
                <a:path w="21723" h="21709" fill="none" extrusionOk="0">
                  <a:moveTo>
                    <a:pt x="21722" y="0"/>
                  </a:moveTo>
                  <a:cubicBezTo>
                    <a:pt x="21722" y="36"/>
                    <a:pt x="21723" y="72"/>
                    <a:pt x="21723" y="109"/>
                  </a:cubicBezTo>
                  <a:cubicBezTo>
                    <a:pt x="21723" y="12038"/>
                    <a:pt x="12052" y="21709"/>
                    <a:pt x="123" y="21709"/>
                  </a:cubicBezTo>
                  <a:cubicBezTo>
                    <a:pt x="82" y="21709"/>
                    <a:pt x="41" y="21708"/>
                    <a:pt x="0" y="21708"/>
                  </a:cubicBezTo>
                </a:path>
                <a:path w="21723" h="21709" stroke="0" extrusionOk="0">
                  <a:moveTo>
                    <a:pt x="21722" y="0"/>
                  </a:moveTo>
                  <a:cubicBezTo>
                    <a:pt x="21722" y="36"/>
                    <a:pt x="21723" y="72"/>
                    <a:pt x="21723" y="109"/>
                  </a:cubicBezTo>
                  <a:cubicBezTo>
                    <a:pt x="21723" y="12038"/>
                    <a:pt x="12052" y="21709"/>
                    <a:pt x="123" y="21709"/>
                  </a:cubicBezTo>
                  <a:cubicBezTo>
                    <a:pt x="82" y="21709"/>
                    <a:pt x="41" y="21708"/>
                    <a:pt x="0" y="21708"/>
                  </a:cubicBezTo>
                  <a:lnTo>
                    <a:pt x="123" y="109"/>
                  </a:lnTo>
                  <a:close/>
                </a:path>
              </a:pathLst>
            </a:custGeom>
            <a:noFill/>
            <a:ln w="17463">
              <a:solidFill>
                <a:schemeClr val="tx1"/>
              </a:solidFill>
              <a:round/>
              <a:headEnd/>
              <a:tailEnd/>
            </a:ln>
          </p:spPr>
          <p:txBody>
            <a:bodyPr/>
            <a:lstStyle/>
            <a:p>
              <a:endParaRPr lang="en-US"/>
            </a:p>
          </p:txBody>
        </p:sp>
        <p:sp>
          <p:nvSpPr>
            <p:cNvPr id="22" name="Arc 20"/>
            <p:cNvSpPr>
              <a:spLocks/>
            </p:cNvSpPr>
            <p:nvPr/>
          </p:nvSpPr>
          <p:spPr bwMode="auto">
            <a:xfrm>
              <a:off x="2387600" y="4046538"/>
              <a:ext cx="2244725" cy="1919287"/>
            </a:xfrm>
            <a:custGeom>
              <a:avLst/>
              <a:gdLst>
                <a:gd name="G0" fmla="+- 21600 0 0"/>
                <a:gd name="G1" fmla="+- 108 0 0"/>
                <a:gd name="G2" fmla="+- 21600 0 0"/>
                <a:gd name="T0" fmla="*/ 21507 w 21600"/>
                <a:gd name="T1" fmla="*/ 21708 h 21708"/>
                <a:gd name="T2" fmla="*/ 0 w 21600"/>
                <a:gd name="T3" fmla="*/ 0 h 21708"/>
                <a:gd name="T4" fmla="*/ 21600 w 21600"/>
                <a:gd name="T5" fmla="*/ 108 h 21708"/>
              </a:gdLst>
              <a:ahLst/>
              <a:cxnLst>
                <a:cxn ang="0">
                  <a:pos x="T0" y="T1"/>
                </a:cxn>
                <a:cxn ang="0">
                  <a:pos x="T2" y="T3"/>
                </a:cxn>
                <a:cxn ang="0">
                  <a:pos x="T4" y="T5"/>
                </a:cxn>
              </a:cxnLst>
              <a:rect l="0" t="0" r="r" b="b"/>
              <a:pathLst>
                <a:path w="21600" h="21708" fill="none" extrusionOk="0">
                  <a:moveTo>
                    <a:pt x="21507" y="21707"/>
                  </a:moveTo>
                  <a:cubicBezTo>
                    <a:pt x="9614" y="21656"/>
                    <a:pt x="0" y="12001"/>
                    <a:pt x="0" y="108"/>
                  </a:cubicBezTo>
                  <a:cubicBezTo>
                    <a:pt x="-1" y="72"/>
                    <a:pt x="0" y="36"/>
                    <a:pt x="0" y="0"/>
                  </a:cubicBezTo>
                </a:path>
                <a:path w="21600" h="21708" stroke="0" extrusionOk="0">
                  <a:moveTo>
                    <a:pt x="21507" y="21707"/>
                  </a:moveTo>
                  <a:cubicBezTo>
                    <a:pt x="9614" y="21656"/>
                    <a:pt x="0" y="12001"/>
                    <a:pt x="0" y="108"/>
                  </a:cubicBezTo>
                  <a:cubicBezTo>
                    <a:pt x="-1" y="72"/>
                    <a:pt x="0" y="36"/>
                    <a:pt x="0" y="0"/>
                  </a:cubicBezTo>
                  <a:lnTo>
                    <a:pt x="21600" y="108"/>
                  </a:lnTo>
                  <a:close/>
                </a:path>
              </a:pathLst>
            </a:custGeom>
            <a:noFill/>
            <a:ln w="17463">
              <a:solidFill>
                <a:schemeClr val="tx1"/>
              </a:solidFill>
              <a:round/>
              <a:headEnd/>
              <a:tailEnd/>
            </a:ln>
          </p:spPr>
          <p:txBody>
            <a:bodyPr/>
            <a:lstStyle/>
            <a:p>
              <a:endParaRPr lang="en-US"/>
            </a:p>
          </p:txBody>
        </p:sp>
        <p:sp>
          <p:nvSpPr>
            <p:cNvPr id="23" name="Line 21"/>
            <p:cNvSpPr>
              <a:spLocks noChangeShapeType="1"/>
            </p:cNvSpPr>
            <p:nvPr/>
          </p:nvSpPr>
          <p:spPr bwMode="auto">
            <a:xfrm>
              <a:off x="4354513" y="4030663"/>
              <a:ext cx="1587" cy="1587"/>
            </a:xfrm>
            <a:prstGeom prst="line">
              <a:avLst/>
            </a:prstGeom>
            <a:noFill/>
            <a:ln w="17463">
              <a:solidFill>
                <a:srgbClr val="FFFF00"/>
              </a:solidFill>
              <a:round/>
              <a:headEnd/>
              <a:tailEnd/>
            </a:ln>
          </p:spPr>
          <p:txBody>
            <a:bodyPr/>
            <a:lstStyle/>
            <a:p>
              <a:endParaRPr lang="en-US"/>
            </a:p>
          </p:txBody>
        </p:sp>
        <p:sp>
          <p:nvSpPr>
            <p:cNvPr id="24" name="Line 22"/>
            <p:cNvSpPr>
              <a:spLocks noChangeShapeType="1"/>
            </p:cNvSpPr>
            <p:nvPr/>
          </p:nvSpPr>
          <p:spPr bwMode="auto">
            <a:xfrm>
              <a:off x="4354513" y="4030663"/>
              <a:ext cx="1587" cy="15875"/>
            </a:xfrm>
            <a:prstGeom prst="line">
              <a:avLst/>
            </a:prstGeom>
            <a:noFill/>
            <a:ln w="17463">
              <a:solidFill>
                <a:srgbClr val="FFFF00"/>
              </a:solidFill>
              <a:round/>
              <a:headEnd/>
              <a:tailEnd/>
            </a:ln>
          </p:spPr>
          <p:txBody>
            <a:bodyPr/>
            <a:lstStyle/>
            <a:p>
              <a:endParaRPr lang="en-US"/>
            </a:p>
          </p:txBody>
        </p:sp>
        <p:sp>
          <p:nvSpPr>
            <p:cNvPr id="25" name="Line 23"/>
            <p:cNvSpPr>
              <a:spLocks noChangeShapeType="1"/>
            </p:cNvSpPr>
            <p:nvPr/>
          </p:nvSpPr>
          <p:spPr bwMode="auto">
            <a:xfrm>
              <a:off x="4354513" y="4046538"/>
              <a:ext cx="1587" cy="1587"/>
            </a:xfrm>
            <a:prstGeom prst="line">
              <a:avLst/>
            </a:prstGeom>
            <a:noFill/>
            <a:ln w="17463">
              <a:solidFill>
                <a:srgbClr val="FFFF00"/>
              </a:solidFill>
              <a:round/>
              <a:headEnd/>
              <a:tailEnd/>
            </a:ln>
          </p:spPr>
          <p:txBody>
            <a:bodyPr/>
            <a:lstStyle/>
            <a:p>
              <a:endParaRPr lang="en-US"/>
            </a:p>
          </p:txBody>
        </p:sp>
        <p:sp>
          <p:nvSpPr>
            <p:cNvPr id="26" name="Line 24"/>
            <p:cNvSpPr>
              <a:spLocks noChangeShapeType="1"/>
            </p:cNvSpPr>
            <p:nvPr/>
          </p:nvSpPr>
          <p:spPr bwMode="auto">
            <a:xfrm>
              <a:off x="4354513" y="4046538"/>
              <a:ext cx="1587" cy="17462"/>
            </a:xfrm>
            <a:prstGeom prst="line">
              <a:avLst/>
            </a:prstGeom>
            <a:noFill/>
            <a:ln w="17463">
              <a:solidFill>
                <a:srgbClr val="FFFF00"/>
              </a:solidFill>
              <a:round/>
              <a:headEnd/>
              <a:tailEnd/>
            </a:ln>
          </p:spPr>
          <p:txBody>
            <a:bodyPr/>
            <a:lstStyle/>
            <a:p>
              <a:endParaRPr lang="en-US"/>
            </a:p>
          </p:txBody>
        </p:sp>
        <p:sp>
          <p:nvSpPr>
            <p:cNvPr id="27" name="Line 25"/>
            <p:cNvSpPr>
              <a:spLocks noChangeShapeType="1"/>
            </p:cNvSpPr>
            <p:nvPr/>
          </p:nvSpPr>
          <p:spPr bwMode="auto">
            <a:xfrm>
              <a:off x="4354513" y="4064000"/>
              <a:ext cx="1587" cy="1588"/>
            </a:xfrm>
            <a:prstGeom prst="line">
              <a:avLst/>
            </a:prstGeom>
            <a:noFill/>
            <a:ln w="17463">
              <a:solidFill>
                <a:srgbClr val="FFFF00"/>
              </a:solidFill>
              <a:round/>
              <a:headEnd/>
              <a:tailEnd/>
            </a:ln>
          </p:spPr>
          <p:txBody>
            <a:bodyPr/>
            <a:lstStyle/>
            <a:p>
              <a:endParaRPr lang="en-US"/>
            </a:p>
          </p:txBody>
        </p:sp>
        <p:sp>
          <p:nvSpPr>
            <p:cNvPr id="28" name="Line 26"/>
            <p:cNvSpPr>
              <a:spLocks noChangeShapeType="1"/>
            </p:cNvSpPr>
            <p:nvPr/>
          </p:nvSpPr>
          <p:spPr bwMode="auto">
            <a:xfrm>
              <a:off x="4354513" y="4064000"/>
              <a:ext cx="1587" cy="1588"/>
            </a:xfrm>
            <a:prstGeom prst="line">
              <a:avLst/>
            </a:prstGeom>
            <a:noFill/>
            <a:ln w="17463">
              <a:solidFill>
                <a:srgbClr val="FFFF00"/>
              </a:solidFill>
              <a:round/>
              <a:headEnd/>
              <a:tailEnd/>
            </a:ln>
          </p:spPr>
          <p:txBody>
            <a:bodyPr/>
            <a:lstStyle/>
            <a:p>
              <a:endParaRPr lang="en-US"/>
            </a:p>
          </p:txBody>
        </p:sp>
        <p:sp>
          <p:nvSpPr>
            <p:cNvPr id="29" name="Line 27"/>
            <p:cNvSpPr>
              <a:spLocks noChangeShapeType="1"/>
            </p:cNvSpPr>
            <p:nvPr/>
          </p:nvSpPr>
          <p:spPr bwMode="auto">
            <a:xfrm>
              <a:off x="4354513" y="4064000"/>
              <a:ext cx="1587" cy="15875"/>
            </a:xfrm>
            <a:prstGeom prst="line">
              <a:avLst/>
            </a:prstGeom>
            <a:noFill/>
            <a:ln w="17463">
              <a:solidFill>
                <a:srgbClr val="FFFF00"/>
              </a:solidFill>
              <a:round/>
              <a:headEnd/>
              <a:tailEnd/>
            </a:ln>
          </p:spPr>
          <p:txBody>
            <a:bodyPr/>
            <a:lstStyle/>
            <a:p>
              <a:endParaRPr lang="en-US"/>
            </a:p>
          </p:txBody>
        </p:sp>
        <p:sp>
          <p:nvSpPr>
            <p:cNvPr id="30" name="Line 28"/>
            <p:cNvSpPr>
              <a:spLocks noChangeShapeType="1"/>
            </p:cNvSpPr>
            <p:nvPr/>
          </p:nvSpPr>
          <p:spPr bwMode="auto">
            <a:xfrm>
              <a:off x="4354513" y="4079875"/>
              <a:ext cx="1587" cy="1588"/>
            </a:xfrm>
            <a:prstGeom prst="line">
              <a:avLst/>
            </a:prstGeom>
            <a:noFill/>
            <a:ln w="17463">
              <a:solidFill>
                <a:srgbClr val="FFFF00"/>
              </a:solidFill>
              <a:round/>
              <a:headEnd/>
              <a:tailEnd/>
            </a:ln>
          </p:spPr>
          <p:txBody>
            <a:bodyPr/>
            <a:lstStyle/>
            <a:p>
              <a:endParaRPr lang="en-US"/>
            </a:p>
          </p:txBody>
        </p:sp>
        <p:sp>
          <p:nvSpPr>
            <p:cNvPr id="31" name="Line 29"/>
            <p:cNvSpPr>
              <a:spLocks noChangeShapeType="1"/>
            </p:cNvSpPr>
            <p:nvPr/>
          </p:nvSpPr>
          <p:spPr bwMode="auto">
            <a:xfrm>
              <a:off x="4354513" y="4079875"/>
              <a:ext cx="1587" cy="17463"/>
            </a:xfrm>
            <a:prstGeom prst="line">
              <a:avLst/>
            </a:prstGeom>
            <a:noFill/>
            <a:ln w="17463">
              <a:solidFill>
                <a:srgbClr val="FFFF00"/>
              </a:solidFill>
              <a:round/>
              <a:headEnd/>
              <a:tailEnd/>
            </a:ln>
          </p:spPr>
          <p:txBody>
            <a:bodyPr/>
            <a:lstStyle/>
            <a:p>
              <a:endParaRPr lang="en-US"/>
            </a:p>
          </p:txBody>
        </p:sp>
        <p:sp>
          <p:nvSpPr>
            <p:cNvPr id="32" name="Line 30"/>
            <p:cNvSpPr>
              <a:spLocks noChangeShapeType="1"/>
            </p:cNvSpPr>
            <p:nvPr/>
          </p:nvSpPr>
          <p:spPr bwMode="auto">
            <a:xfrm>
              <a:off x="4354513" y="4097338"/>
              <a:ext cx="1587" cy="1587"/>
            </a:xfrm>
            <a:prstGeom prst="line">
              <a:avLst/>
            </a:prstGeom>
            <a:noFill/>
            <a:ln w="17463">
              <a:solidFill>
                <a:srgbClr val="FFFF00"/>
              </a:solidFill>
              <a:round/>
              <a:headEnd/>
              <a:tailEnd/>
            </a:ln>
          </p:spPr>
          <p:txBody>
            <a:bodyPr/>
            <a:lstStyle/>
            <a:p>
              <a:endParaRPr lang="en-US"/>
            </a:p>
          </p:txBody>
        </p:sp>
        <p:sp>
          <p:nvSpPr>
            <p:cNvPr id="33" name="Line 31"/>
            <p:cNvSpPr>
              <a:spLocks noChangeShapeType="1"/>
            </p:cNvSpPr>
            <p:nvPr/>
          </p:nvSpPr>
          <p:spPr bwMode="auto">
            <a:xfrm>
              <a:off x="4354513" y="4097338"/>
              <a:ext cx="1587" cy="17462"/>
            </a:xfrm>
            <a:prstGeom prst="line">
              <a:avLst/>
            </a:prstGeom>
            <a:noFill/>
            <a:ln w="17463">
              <a:solidFill>
                <a:srgbClr val="FFFF00"/>
              </a:solidFill>
              <a:round/>
              <a:headEnd/>
              <a:tailEnd/>
            </a:ln>
          </p:spPr>
          <p:txBody>
            <a:bodyPr/>
            <a:lstStyle/>
            <a:p>
              <a:endParaRPr lang="en-US"/>
            </a:p>
          </p:txBody>
        </p:sp>
        <p:sp>
          <p:nvSpPr>
            <p:cNvPr id="34" name="Line 32"/>
            <p:cNvSpPr>
              <a:spLocks noChangeShapeType="1"/>
            </p:cNvSpPr>
            <p:nvPr/>
          </p:nvSpPr>
          <p:spPr bwMode="auto">
            <a:xfrm>
              <a:off x="4354513" y="4114800"/>
              <a:ext cx="17462" cy="1588"/>
            </a:xfrm>
            <a:prstGeom prst="line">
              <a:avLst/>
            </a:prstGeom>
            <a:noFill/>
            <a:ln w="17463">
              <a:solidFill>
                <a:srgbClr val="FFFF00"/>
              </a:solidFill>
              <a:round/>
              <a:headEnd/>
              <a:tailEnd/>
            </a:ln>
          </p:spPr>
          <p:txBody>
            <a:bodyPr/>
            <a:lstStyle/>
            <a:p>
              <a:endParaRPr lang="en-US"/>
            </a:p>
          </p:txBody>
        </p:sp>
        <p:sp>
          <p:nvSpPr>
            <p:cNvPr id="35" name="Line 33"/>
            <p:cNvSpPr>
              <a:spLocks noChangeShapeType="1"/>
            </p:cNvSpPr>
            <p:nvPr/>
          </p:nvSpPr>
          <p:spPr bwMode="auto">
            <a:xfrm>
              <a:off x="4371975" y="4114800"/>
              <a:ext cx="1588" cy="1588"/>
            </a:xfrm>
            <a:prstGeom prst="line">
              <a:avLst/>
            </a:prstGeom>
            <a:noFill/>
            <a:ln w="17463">
              <a:solidFill>
                <a:srgbClr val="FFFF00"/>
              </a:solidFill>
              <a:round/>
              <a:headEnd/>
              <a:tailEnd/>
            </a:ln>
          </p:spPr>
          <p:txBody>
            <a:bodyPr/>
            <a:lstStyle/>
            <a:p>
              <a:endParaRPr lang="en-US"/>
            </a:p>
          </p:txBody>
        </p:sp>
        <p:sp>
          <p:nvSpPr>
            <p:cNvPr id="36" name="Line 34"/>
            <p:cNvSpPr>
              <a:spLocks noChangeShapeType="1"/>
            </p:cNvSpPr>
            <p:nvPr/>
          </p:nvSpPr>
          <p:spPr bwMode="auto">
            <a:xfrm>
              <a:off x="4371975" y="4114800"/>
              <a:ext cx="1588" cy="15875"/>
            </a:xfrm>
            <a:prstGeom prst="line">
              <a:avLst/>
            </a:prstGeom>
            <a:noFill/>
            <a:ln w="17463">
              <a:solidFill>
                <a:schemeClr val="tx1"/>
              </a:solidFill>
              <a:round/>
              <a:headEnd/>
              <a:tailEnd/>
            </a:ln>
          </p:spPr>
          <p:txBody>
            <a:bodyPr/>
            <a:lstStyle/>
            <a:p>
              <a:endParaRPr lang="en-US"/>
            </a:p>
          </p:txBody>
        </p:sp>
        <p:sp>
          <p:nvSpPr>
            <p:cNvPr id="37" name="Line 35"/>
            <p:cNvSpPr>
              <a:spLocks noChangeShapeType="1"/>
            </p:cNvSpPr>
            <p:nvPr/>
          </p:nvSpPr>
          <p:spPr bwMode="auto">
            <a:xfrm>
              <a:off x="4371975" y="4130675"/>
              <a:ext cx="1588" cy="1588"/>
            </a:xfrm>
            <a:prstGeom prst="line">
              <a:avLst/>
            </a:prstGeom>
            <a:noFill/>
            <a:ln w="17463">
              <a:solidFill>
                <a:srgbClr val="FFFF00"/>
              </a:solidFill>
              <a:round/>
              <a:headEnd/>
              <a:tailEnd/>
            </a:ln>
          </p:spPr>
          <p:txBody>
            <a:bodyPr/>
            <a:lstStyle/>
            <a:p>
              <a:endParaRPr lang="en-US"/>
            </a:p>
          </p:txBody>
        </p:sp>
        <p:sp>
          <p:nvSpPr>
            <p:cNvPr id="38" name="Line 36"/>
            <p:cNvSpPr>
              <a:spLocks noChangeShapeType="1"/>
            </p:cNvSpPr>
            <p:nvPr/>
          </p:nvSpPr>
          <p:spPr bwMode="auto">
            <a:xfrm>
              <a:off x="4371975" y="4130675"/>
              <a:ext cx="1588" cy="17463"/>
            </a:xfrm>
            <a:prstGeom prst="line">
              <a:avLst/>
            </a:prstGeom>
            <a:noFill/>
            <a:ln w="17463">
              <a:solidFill>
                <a:srgbClr val="FFFF00"/>
              </a:solidFill>
              <a:round/>
              <a:headEnd/>
              <a:tailEnd/>
            </a:ln>
          </p:spPr>
          <p:txBody>
            <a:bodyPr/>
            <a:lstStyle/>
            <a:p>
              <a:endParaRPr lang="en-US"/>
            </a:p>
          </p:txBody>
        </p:sp>
        <p:sp>
          <p:nvSpPr>
            <p:cNvPr id="39" name="Line 37"/>
            <p:cNvSpPr>
              <a:spLocks noChangeShapeType="1"/>
            </p:cNvSpPr>
            <p:nvPr/>
          </p:nvSpPr>
          <p:spPr bwMode="auto">
            <a:xfrm>
              <a:off x="4371975" y="4148138"/>
              <a:ext cx="1588" cy="1587"/>
            </a:xfrm>
            <a:prstGeom prst="line">
              <a:avLst/>
            </a:prstGeom>
            <a:noFill/>
            <a:ln w="17463">
              <a:solidFill>
                <a:srgbClr val="FFFF00"/>
              </a:solidFill>
              <a:round/>
              <a:headEnd/>
              <a:tailEnd/>
            </a:ln>
          </p:spPr>
          <p:txBody>
            <a:bodyPr/>
            <a:lstStyle/>
            <a:p>
              <a:endParaRPr lang="en-US"/>
            </a:p>
          </p:txBody>
        </p:sp>
        <p:sp>
          <p:nvSpPr>
            <p:cNvPr id="40" name="Line 38"/>
            <p:cNvSpPr>
              <a:spLocks noChangeShapeType="1"/>
            </p:cNvSpPr>
            <p:nvPr/>
          </p:nvSpPr>
          <p:spPr bwMode="auto">
            <a:xfrm>
              <a:off x="4371975" y="4148138"/>
              <a:ext cx="1588" cy="1587"/>
            </a:xfrm>
            <a:prstGeom prst="line">
              <a:avLst/>
            </a:prstGeom>
            <a:noFill/>
            <a:ln w="17463">
              <a:solidFill>
                <a:srgbClr val="FFFF00"/>
              </a:solidFill>
              <a:round/>
              <a:headEnd/>
              <a:tailEnd/>
            </a:ln>
          </p:spPr>
          <p:txBody>
            <a:bodyPr/>
            <a:lstStyle/>
            <a:p>
              <a:endParaRPr lang="en-US"/>
            </a:p>
          </p:txBody>
        </p:sp>
        <p:sp>
          <p:nvSpPr>
            <p:cNvPr id="41" name="Line 39"/>
            <p:cNvSpPr>
              <a:spLocks noChangeShapeType="1"/>
            </p:cNvSpPr>
            <p:nvPr/>
          </p:nvSpPr>
          <p:spPr bwMode="auto">
            <a:xfrm>
              <a:off x="4371975" y="4148138"/>
              <a:ext cx="1588" cy="15875"/>
            </a:xfrm>
            <a:prstGeom prst="line">
              <a:avLst/>
            </a:prstGeom>
            <a:noFill/>
            <a:ln w="17463">
              <a:solidFill>
                <a:srgbClr val="FFFF00"/>
              </a:solidFill>
              <a:round/>
              <a:headEnd/>
              <a:tailEnd/>
            </a:ln>
          </p:spPr>
          <p:txBody>
            <a:bodyPr/>
            <a:lstStyle/>
            <a:p>
              <a:endParaRPr lang="en-US"/>
            </a:p>
          </p:txBody>
        </p:sp>
        <p:sp>
          <p:nvSpPr>
            <p:cNvPr id="42" name="Line 40"/>
            <p:cNvSpPr>
              <a:spLocks noChangeShapeType="1"/>
            </p:cNvSpPr>
            <p:nvPr/>
          </p:nvSpPr>
          <p:spPr bwMode="auto">
            <a:xfrm>
              <a:off x="4371975" y="4164013"/>
              <a:ext cx="15875" cy="1587"/>
            </a:xfrm>
            <a:prstGeom prst="line">
              <a:avLst/>
            </a:prstGeom>
            <a:noFill/>
            <a:ln w="17463">
              <a:solidFill>
                <a:srgbClr val="FFFF00"/>
              </a:solidFill>
              <a:round/>
              <a:headEnd/>
              <a:tailEnd/>
            </a:ln>
          </p:spPr>
          <p:txBody>
            <a:bodyPr/>
            <a:lstStyle/>
            <a:p>
              <a:endParaRPr lang="en-US"/>
            </a:p>
          </p:txBody>
        </p:sp>
        <p:sp>
          <p:nvSpPr>
            <p:cNvPr id="43" name="Line 41"/>
            <p:cNvSpPr>
              <a:spLocks noChangeShapeType="1"/>
            </p:cNvSpPr>
            <p:nvPr/>
          </p:nvSpPr>
          <p:spPr bwMode="auto">
            <a:xfrm>
              <a:off x="4387850" y="4164013"/>
              <a:ext cx="1588" cy="1587"/>
            </a:xfrm>
            <a:prstGeom prst="line">
              <a:avLst/>
            </a:prstGeom>
            <a:noFill/>
            <a:ln w="17463">
              <a:solidFill>
                <a:srgbClr val="FFFF00"/>
              </a:solidFill>
              <a:round/>
              <a:headEnd/>
              <a:tailEnd/>
            </a:ln>
          </p:spPr>
          <p:txBody>
            <a:bodyPr/>
            <a:lstStyle/>
            <a:p>
              <a:endParaRPr lang="en-US"/>
            </a:p>
          </p:txBody>
        </p:sp>
        <p:sp>
          <p:nvSpPr>
            <p:cNvPr id="44" name="Line 42"/>
            <p:cNvSpPr>
              <a:spLocks noChangeShapeType="1"/>
            </p:cNvSpPr>
            <p:nvPr/>
          </p:nvSpPr>
          <p:spPr bwMode="auto">
            <a:xfrm>
              <a:off x="4387850" y="4164013"/>
              <a:ext cx="1588" cy="17462"/>
            </a:xfrm>
            <a:prstGeom prst="line">
              <a:avLst/>
            </a:prstGeom>
            <a:noFill/>
            <a:ln w="17463">
              <a:solidFill>
                <a:srgbClr val="FFFF00"/>
              </a:solidFill>
              <a:round/>
              <a:headEnd/>
              <a:tailEnd/>
            </a:ln>
          </p:spPr>
          <p:txBody>
            <a:bodyPr/>
            <a:lstStyle/>
            <a:p>
              <a:endParaRPr lang="en-US"/>
            </a:p>
          </p:txBody>
        </p:sp>
        <p:sp>
          <p:nvSpPr>
            <p:cNvPr id="45" name="Line 43"/>
            <p:cNvSpPr>
              <a:spLocks noChangeShapeType="1"/>
            </p:cNvSpPr>
            <p:nvPr/>
          </p:nvSpPr>
          <p:spPr bwMode="auto">
            <a:xfrm>
              <a:off x="4387850" y="4181475"/>
              <a:ext cx="1588" cy="1588"/>
            </a:xfrm>
            <a:prstGeom prst="line">
              <a:avLst/>
            </a:prstGeom>
            <a:noFill/>
            <a:ln w="17463">
              <a:solidFill>
                <a:srgbClr val="FFFF00"/>
              </a:solidFill>
              <a:round/>
              <a:headEnd/>
              <a:tailEnd/>
            </a:ln>
          </p:spPr>
          <p:txBody>
            <a:bodyPr/>
            <a:lstStyle/>
            <a:p>
              <a:endParaRPr lang="en-US"/>
            </a:p>
          </p:txBody>
        </p:sp>
        <p:sp>
          <p:nvSpPr>
            <p:cNvPr id="46" name="Line 44"/>
            <p:cNvSpPr>
              <a:spLocks noChangeShapeType="1"/>
            </p:cNvSpPr>
            <p:nvPr/>
          </p:nvSpPr>
          <p:spPr bwMode="auto">
            <a:xfrm>
              <a:off x="4387850" y="4181475"/>
              <a:ext cx="1588" cy="1588"/>
            </a:xfrm>
            <a:prstGeom prst="line">
              <a:avLst/>
            </a:prstGeom>
            <a:noFill/>
            <a:ln w="17463">
              <a:solidFill>
                <a:srgbClr val="FFFF00"/>
              </a:solidFill>
              <a:round/>
              <a:headEnd/>
              <a:tailEnd/>
            </a:ln>
          </p:spPr>
          <p:txBody>
            <a:bodyPr/>
            <a:lstStyle/>
            <a:p>
              <a:endParaRPr lang="en-US"/>
            </a:p>
          </p:txBody>
        </p:sp>
        <p:sp>
          <p:nvSpPr>
            <p:cNvPr id="47" name="Line 45"/>
            <p:cNvSpPr>
              <a:spLocks noChangeShapeType="1"/>
            </p:cNvSpPr>
            <p:nvPr/>
          </p:nvSpPr>
          <p:spPr bwMode="auto">
            <a:xfrm>
              <a:off x="4387850" y="4181475"/>
              <a:ext cx="1588" cy="15875"/>
            </a:xfrm>
            <a:prstGeom prst="line">
              <a:avLst/>
            </a:prstGeom>
            <a:noFill/>
            <a:ln w="17463">
              <a:solidFill>
                <a:srgbClr val="FFFF00"/>
              </a:solidFill>
              <a:round/>
              <a:headEnd/>
              <a:tailEnd/>
            </a:ln>
          </p:spPr>
          <p:txBody>
            <a:bodyPr/>
            <a:lstStyle/>
            <a:p>
              <a:endParaRPr lang="en-US"/>
            </a:p>
          </p:txBody>
        </p:sp>
        <p:sp>
          <p:nvSpPr>
            <p:cNvPr id="48" name="Line 46"/>
            <p:cNvSpPr>
              <a:spLocks noChangeShapeType="1"/>
            </p:cNvSpPr>
            <p:nvPr/>
          </p:nvSpPr>
          <p:spPr bwMode="auto">
            <a:xfrm>
              <a:off x="4387850" y="4197350"/>
              <a:ext cx="17463" cy="1588"/>
            </a:xfrm>
            <a:prstGeom prst="line">
              <a:avLst/>
            </a:prstGeom>
            <a:noFill/>
            <a:ln w="17463">
              <a:solidFill>
                <a:srgbClr val="FFFF00"/>
              </a:solidFill>
              <a:round/>
              <a:headEnd/>
              <a:tailEnd/>
            </a:ln>
          </p:spPr>
          <p:txBody>
            <a:bodyPr/>
            <a:lstStyle/>
            <a:p>
              <a:endParaRPr lang="en-US"/>
            </a:p>
          </p:txBody>
        </p:sp>
        <p:sp>
          <p:nvSpPr>
            <p:cNvPr id="49" name="Line 47"/>
            <p:cNvSpPr>
              <a:spLocks noChangeShapeType="1"/>
            </p:cNvSpPr>
            <p:nvPr/>
          </p:nvSpPr>
          <p:spPr bwMode="auto">
            <a:xfrm>
              <a:off x="4405313" y="4197350"/>
              <a:ext cx="1587" cy="1588"/>
            </a:xfrm>
            <a:prstGeom prst="line">
              <a:avLst/>
            </a:prstGeom>
            <a:noFill/>
            <a:ln w="17463">
              <a:solidFill>
                <a:srgbClr val="FFFF00"/>
              </a:solidFill>
              <a:round/>
              <a:headEnd/>
              <a:tailEnd/>
            </a:ln>
          </p:spPr>
          <p:txBody>
            <a:bodyPr/>
            <a:lstStyle/>
            <a:p>
              <a:endParaRPr lang="en-US"/>
            </a:p>
          </p:txBody>
        </p:sp>
        <p:sp>
          <p:nvSpPr>
            <p:cNvPr id="50" name="Text Box 48"/>
            <p:cNvSpPr txBox="1">
              <a:spLocks noChangeArrowheads="1"/>
            </p:cNvSpPr>
            <p:nvPr/>
          </p:nvSpPr>
          <p:spPr bwMode="auto">
            <a:xfrm>
              <a:off x="2493963" y="2590800"/>
              <a:ext cx="1062387" cy="562694"/>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Elicitation</a:t>
              </a:r>
            </a:p>
          </p:txBody>
        </p:sp>
        <p:sp>
          <p:nvSpPr>
            <p:cNvPr id="51" name="Text Box 49"/>
            <p:cNvSpPr txBox="1">
              <a:spLocks noChangeArrowheads="1"/>
            </p:cNvSpPr>
            <p:nvPr/>
          </p:nvSpPr>
          <p:spPr bwMode="auto">
            <a:xfrm>
              <a:off x="6532563" y="3457575"/>
              <a:ext cx="1062387" cy="562694"/>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Analysis</a:t>
              </a:r>
            </a:p>
          </p:txBody>
        </p:sp>
        <p:sp>
          <p:nvSpPr>
            <p:cNvPr id="52" name="Text Box 51"/>
            <p:cNvSpPr txBox="1">
              <a:spLocks noChangeArrowheads="1"/>
            </p:cNvSpPr>
            <p:nvPr/>
          </p:nvSpPr>
          <p:spPr bwMode="auto">
            <a:xfrm>
              <a:off x="6913563" y="5334000"/>
              <a:ext cx="1062387" cy="562694"/>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Problems</a:t>
              </a:r>
            </a:p>
          </p:txBody>
        </p:sp>
        <p:sp>
          <p:nvSpPr>
            <p:cNvPr id="53" name="Text Box 52"/>
            <p:cNvSpPr txBox="1">
              <a:spLocks noChangeArrowheads="1"/>
            </p:cNvSpPr>
            <p:nvPr/>
          </p:nvSpPr>
          <p:spPr bwMode="auto">
            <a:xfrm>
              <a:off x="4038600" y="6048375"/>
              <a:ext cx="1062387" cy="562694"/>
            </a:xfrm>
            <a:prstGeom prst="rect">
              <a:avLst/>
            </a:prstGeom>
            <a:noFill/>
            <a:ln w="9525">
              <a:noFill/>
              <a:miter lim="800000"/>
              <a:headEnd/>
              <a:tailEnd/>
            </a:ln>
            <a:effectLst/>
          </p:spPr>
          <p:txBody>
            <a:bodyPr wrap="none">
              <a:spAutoFit/>
            </a:bodyPr>
            <a:lstStyle/>
            <a:p>
              <a:r>
                <a:rPr lang="en-US" sz="1600" dirty="0">
                  <a:solidFill>
                    <a:schemeClr val="bg1"/>
                  </a:solidFill>
                </a:rPr>
                <a:t>Requirements</a:t>
              </a:r>
            </a:p>
            <a:p>
              <a:r>
                <a:rPr lang="en-US" sz="1600" dirty="0">
                  <a:solidFill>
                    <a:srgbClr val="0000FF"/>
                  </a:solidFill>
                </a:rPr>
                <a:t>Negotiation</a:t>
              </a:r>
            </a:p>
          </p:txBody>
        </p:sp>
        <p:sp>
          <p:nvSpPr>
            <p:cNvPr id="54" name="Text Box 53"/>
            <p:cNvSpPr txBox="1">
              <a:spLocks noChangeArrowheads="1"/>
            </p:cNvSpPr>
            <p:nvPr/>
          </p:nvSpPr>
          <p:spPr bwMode="auto">
            <a:xfrm>
              <a:off x="1752600" y="5334000"/>
              <a:ext cx="1062387" cy="562694"/>
            </a:xfrm>
            <a:prstGeom prst="rect">
              <a:avLst/>
            </a:prstGeom>
            <a:noFill/>
            <a:ln w="9525">
              <a:noFill/>
              <a:miter lim="800000"/>
              <a:headEnd/>
              <a:tailEnd/>
            </a:ln>
            <a:effectLst/>
          </p:spPr>
          <p:txBody>
            <a:bodyPr wrap="none">
              <a:spAutoFit/>
            </a:bodyPr>
            <a:lstStyle/>
            <a:p>
              <a:r>
                <a:rPr lang="en-US" sz="1600" dirty="0">
                  <a:solidFill>
                    <a:srgbClr val="0000FF"/>
                  </a:solidFill>
                </a:rPr>
                <a:t>Requirements</a:t>
              </a:r>
            </a:p>
            <a:p>
              <a:r>
                <a:rPr lang="en-US" sz="1600" dirty="0">
                  <a:solidFill>
                    <a:srgbClr val="0000FF"/>
                  </a:solidFill>
                </a:rPr>
                <a:t>Documents</a:t>
              </a:r>
            </a:p>
          </p:txBody>
        </p:sp>
      </p:grpSp>
      <p:sp>
        <p:nvSpPr>
          <p:cNvPr id="55" name="Text Box 50"/>
          <p:cNvSpPr txBox="1">
            <a:spLocks noChangeArrowheads="1"/>
          </p:cNvSpPr>
          <p:nvPr/>
        </p:nvSpPr>
        <p:spPr bwMode="auto">
          <a:xfrm>
            <a:off x="4953000" y="1600200"/>
            <a:ext cx="1349857" cy="830997"/>
          </a:xfrm>
          <a:prstGeom prst="rect">
            <a:avLst/>
          </a:prstGeom>
          <a:noFill/>
          <a:ln w="9525">
            <a:noFill/>
            <a:miter lim="800000"/>
            <a:headEnd/>
            <a:tailEnd/>
          </a:ln>
          <a:effectLst/>
        </p:spPr>
        <p:txBody>
          <a:bodyPr wrap="none">
            <a:spAutoFit/>
          </a:bodyPr>
          <a:lstStyle/>
          <a:p>
            <a:r>
              <a:rPr lang="en-US" sz="1600" dirty="0">
                <a:solidFill>
                  <a:srgbClr val="0000FF"/>
                </a:solidFill>
              </a:rPr>
              <a:t>Draft</a:t>
            </a:r>
          </a:p>
          <a:p>
            <a:r>
              <a:rPr lang="en-US" sz="1600" dirty="0">
                <a:solidFill>
                  <a:srgbClr val="0000FF"/>
                </a:solidFill>
              </a:rPr>
              <a:t>Statement of</a:t>
            </a:r>
          </a:p>
          <a:p>
            <a:r>
              <a:rPr lang="en-US" sz="1600" dirty="0">
                <a:solidFill>
                  <a:srgbClr val="0000FF"/>
                </a:solidFill>
              </a:rPr>
              <a:t>Requirements</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610600" cy="838200"/>
          </a:xfrm>
        </p:spPr>
        <p:txBody>
          <a:bodyPr/>
          <a:lstStyle/>
          <a:p>
            <a:r>
              <a:rPr lang="en-US" dirty="0" smtClean="0"/>
              <a:t>Use Cases and Flow of events</a:t>
            </a:r>
            <a:endParaRPr lang="en-US" dirty="0"/>
          </a:p>
        </p:txBody>
      </p:sp>
      <p:sp>
        <p:nvSpPr>
          <p:cNvPr id="3" name="Content Placeholder 2"/>
          <p:cNvSpPr>
            <a:spLocks noGrp="1"/>
          </p:cNvSpPr>
          <p:nvPr>
            <p:ph idx="1"/>
          </p:nvPr>
        </p:nvSpPr>
        <p:spPr>
          <a:xfrm>
            <a:off x="304800" y="990600"/>
            <a:ext cx="8382000" cy="5562600"/>
          </a:xfrm>
        </p:spPr>
        <p:txBody>
          <a:bodyPr>
            <a:normAutofit lnSpcReduction="10000"/>
          </a:bodyPr>
          <a:lstStyle/>
          <a:p>
            <a:r>
              <a:rPr lang="en-US" dirty="0" smtClean="0"/>
              <a:t>How and when the use case starts and ends?</a:t>
            </a:r>
          </a:p>
          <a:p>
            <a:r>
              <a:rPr lang="en-US" dirty="0" smtClean="0"/>
              <a:t>When the use case interacts with the actors and what objects are changed?</a:t>
            </a:r>
          </a:p>
          <a:p>
            <a:r>
              <a:rPr lang="en-US" dirty="0" smtClean="0"/>
              <a:t>The basic flow and alternative flows of behavior</a:t>
            </a:r>
          </a:p>
          <a:p>
            <a:r>
              <a:rPr lang="en-US" dirty="0" smtClean="0"/>
              <a:t>A use case’s flow of events can be specified in a number of ways:</a:t>
            </a:r>
          </a:p>
          <a:p>
            <a:pPr lvl="1"/>
            <a:r>
              <a:rPr lang="en-US" dirty="0" smtClean="0"/>
              <a:t>Informal structured text (example to follow)</a:t>
            </a:r>
          </a:p>
          <a:p>
            <a:pPr lvl="1"/>
            <a:r>
              <a:rPr lang="en-US" dirty="0" smtClean="0"/>
              <a:t>Formal structured text (with pre- and post-conditions)</a:t>
            </a:r>
          </a:p>
          <a:p>
            <a:pPr lvl="1"/>
            <a:r>
              <a:rPr lang="en-US" dirty="0" smtClean="0"/>
              <a:t>Pseudocode</a:t>
            </a:r>
          </a:p>
          <a:p>
            <a:endParaRPr lang="en-US" dirty="0"/>
          </a:p>
        </p:txBody>
      </p:sp>
    </p:spTree>
    <p:extLst>
      <p:ext uri="{BB962C8B-B14F-4D97-AF65-F5344CB8AC3E}">
        <p14:creationId xmlns:p14="http://schemas.microsoft.com/office/powerpoint/2010/main" val="86606688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763000" cy="838200"/>
          </a:xfrm>
        </p:spPr>
        <p:txBody>
          <a:bodyPr>
            <a:normAutofit/>
          </a:bodyPr>
          <a:lstStyle/>
          <a:p>
            <a:r>
              <a:rPr lang="en-US" dirty="0" smtClean="0"/>
              <a:t>Organizing Use Cases</a:t>
            </a:r>
            <a:endParaRPr lang="en-US" dirty="0"/>
          </a:p>
        </p:txBody>
      </p:sp>
      <p:sp>
        <p:nvSpPr>
          <p:cNvPr id="3" name="Content Placeholder 2"/>
          <p:cNvSpPr>
            <a:spLocks noGrp="1"/>
          </p:cNvSpPr>
          <p:nvPr>
            <p:ph idx="1"/>
          </p:nvPr>
        </p:nvSpPr>
        <p:spPr>
          <a:xfrm>
            <a:off x="457200" y="990600"/>
            <a:ext cx="8229600" cy="5562600"/>
          </a:xfrm>
        </p:spPr>
        <p:txBody>
          <a:bodyPr>
            <a:normAutofit fontScale="92500" lnSpcReduction="10000"/>
          </a:bodyPr>
          <a:lstStyle/>
          <a:p>
            <a:r>
              <a:rPr lang="en-US" dirty="0" smtClean="0"/>
              <a:t>Use cases can be organized by grouping them in packages</a:t>
            </a:r>
          </a:p>
          <a:p>
            <a:r>
              <a:rPr lang="en-US" dirty="0" smtClean="0"/>
              <a:t>You can also organize use cases by specifying generalization, include, and extend relationships among them</a:t>
            </a:r>
          </a:p>
          <a:p>
            <a:r>
              <a:rPr lang="en-US" dirty="0" smtClean="0"/>
              <a:t>Generalization among use cases is just like generalization among classes</a:t>
            </a:r>
          </a:p>
          <a:p>
            <a:r>
              <a:rPr lang="en-US" dirty="0" smtClean="0"/>
              <a:t>It means that the child use case inherits the behavior and meaning of the parent use case; the child may add to or override the behavior of its parent; and the child may be substituted any place the parent appears</a:t>
            </a:r>
          </a:p>
          <a:p>
            <a:endParaRPr lang="en-US" dirty="0"/>
          </a:p>
        </p:txBody>
      </p:sp>
    </p:spTree>
    <p:extLst>
      <p:ext uri="{BB962C8B-B14F-4D97-AF65-F5344CB8AC3E}">
        <p14:creationId xmlns:p14="http://schemas.microsoft.com/office/powerpoint/2010/main" val="30789160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dirty="0" smtClean="0"/>
              <a:t>Organizing Use Cases</a:t>
            </a:r>
            <a:endParaRPr lang="en-US" dirty="0"/>
          </a:p>
        </p:txBody>
      </p:sp>
      <p:sp>
        <p:nvSpPr>
          <p:cNvPr id="3" name="Content Placeholder 2"/>
          <p:cNvSpPr>
            <a:spLocks noGrp="1"/>
          </p:cNvSpPr>
          <p:nvPr>
            <p:ph idx="1"/>
          </p:nvPr>
        </p:nvSpPr>
        <p:spPr>
          <a:xfrm>
            <a:off x="457200" y="990600"/>
            <a:ext cx="8229600" cy="5867400"/>
          </a:xfrm>
        </p:spPr>
        <p:txBody>
          <a:bodyPr/>
          <a:lstStyle/>
          <a:p>
            <a:r>
              <a:rPr lang="en-US" dirty="0" smtClean="0"/>
              <a:t>You may have a use case Validate User, which is responsible for the verifying the identity of the user</a:t>
            </a:r>
          </a:p>
          <a:p>
            <a:r>
              <a:rPr lang="en-US" dirty="0" smtClean="0"/>
              <a:t>This use case can be used in many different application domains</a:t>
            </a:r>
          </a:p>
          <a:p>
            <a:endParaRPr lang="en-US" dirty="0"/>
          </a:p>
        </p:txBody>
      </p:sp>
      <p:grpSp>
        <p:nvGrpSpPr>
          <p:cNvPr id="4" name="Group 3"/>
          <p:cNvGrpSpPr/>
          <p:nvPr/>
        </p:nvGrpSpPr>
        <p:grpSpPr>
          <a:xfrm>
            <a:off x="1905000" y="4038600"/>
            <a:ext cx="5394325" cy="2209800"/>
            <a:chOff x="2759075" y="3429000"/>
            <a:chExt cx="5394325" cy="2819400"/>
          </a:xfrm>
          <a:solidFill>
            <a:schemeClr val="accent1"/>
          </a:solidFill>
        </p:grpSpPr>
        <p:sp>
          <p:nvSpPr>
            <p:cNvPr id="5" name="Oval 4"/>
            <p:cNvSpPr>
              <a:spLocks noChangeArrowheads="1"/>
            </p:cNvSpPr>
            <p:nvPr/>
          </p:nvSpPr>
          <p:spPr bwMode="auto">
            <a:xfrm>
              <a:off x="6172200" y="34290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6" name="Text Box 6"/>
            <p:cNvSpPr txBox="1">
              <a:spLocks noChangeArrowheads="1"/>
            </p:cNvSpPr>
            <p:nvPr/>
          </p:nvSpPr>
          <p:spPr bwMode="auto">
            <a:xfrm>
              <a:off x="6486525" y="3581400"/>
              <a:ext cx="1336675" cy="822325"/>
            </a:xfrm>
            <a:prstGeom prst="rect">
              <a:avLst/>
            </a:prstGeom>
            <a:grpFill/>
            <a:ln w="9525">
              <a:noFill/>
              <a:miter lim="800000"/>
              <a:headEnd/>
              <a:tailEnd/>
            </a:ln>
            <a:effectLst/>
          </p:spPr>
          <p:txBody>
            <a:bodyPr wrap="none">
              <a:spAutoFit/>
            </a:bodyPr>
            <a:lstStyle/>
            <a:p>
              <a:pPr algn="ctr"/>
              <a:r>
                <a:rPr lang="en-US">
                  <a:solidFill>
                    <a:srgbClr val="FFFF00"/>
                  </a:solidFill>
                </a:rPr>
                <a:t>Check</a:t>
              </a:r>
            </a:p>
            <a:p>
              <a:pPr algn="ctr"/>
              <a:r>
                <a:rPr lang="en-US">
                  <a:solidFill>
                    <a:srgbClr val="FFFF00"/>
                  </a:solidFill>
                </a:rPr>
                <a:t>password</a:t>
              </a:r>
            </a:p>
          </p:txBody>
        </p:sp>
        <p:sp>
          <p:nvSpPr>
            <p:cNvPr id="7" name="Text Box 7"/>
            <p:cNvSpPr txBox="1">
              <a:spLocks noChangeArrowheads="1"/>
            </p:cNvSpPr>
            <p:nvPr/>
          </p:nvSpPr>
          <p:spPr bwMode="auto">
            <a:xfrm>
              <a:off x="2759075" y="4419600"/>
              <a:ext cx="1214438" cy="822325"/>
            </a:xfrm>
            <a:prstGeom prst="rect">
              <a:avLst/>
            </a:prstGeom>
            <a:grpFill/>
            <a:ln w="9525">
              <a:noFill/>
              <a:miter lim="800000"/>
              <a:headEnd/>
              <a:tailEnd/>
            </a:ln>
            <a:effectLst/>
          </p:spPr>
          <p:txBody>
            <a:bodyPr wrap="none">
              <a:spAutoFit/>
            </a:bodyPr>
            <a:lstStyle/>
            <a:p>
              <a:pPr algn="ctr"/>
              <a:r>
                <a:rPr lang="en-US" dirty="0">
                  <a:solidFill>
                    <a:srgbClr val="FFFF00"/>
                  </a:solidFill>
                </a:rPr>
                <a:t>Validate</a:t>
              </a:r>
            </a:p>
            <a:p>
              <a:pPr algn="ctr"/>
              <a:r>
                <a:rPr lang="en-US" dirty="0">
                  <a:solidFill>
                    <a:srgbClr val="FFFF00"/>
                  </a:solidFill>
                </a:rPr>
                <a:t>user</a:t>
              </a:r>
            </a:p>
          </p:txBody>
        </p:sp>
        <p:sp>
          <p:nvSpPr>
            <p:cNvPr id="8" name="Oval 8"/>
            <p:cNvSpPr>
              <a:spLocks noChangeArrowheads="1"/>
            </p:cNvSpPr>
            <p:nvPr/>
          </p:nvSpPr>
          <p:spPr bwMode="auto">
            <a:xfrm>
              <a:off x="6172200" y="51054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9" name="Text Box 9"/>
            <p:cNvSpPr txBox="1">
              <a:spLocks noChangeArrowheads="1"/>
            </p:cNvSpPr>
            <p:nvPr/>
          </p:nvSpPr>
          <p:spPr bwMode="auto">
            <a:xfrm>
              <a:off x="6627813" y="5257800"/>
              <a:ext cx="1062037" cy="822325"/>
            </a:xfrm>
            <a:prstGeom prst="rect">
              <a:avLst/>
            </a:prstGeom>
            <a:grpFill/>
            <a:ln w="9525">
              <a:noFill/>
              <a:miter lim="800000"/>
              <a:headEnd/>
              <a:tailEnd/>
            </a:ln>
            <a:effectLst/>
          </p:spPr>
          <p:txBody>
            <a:bodyPr wrap="none">
              <a:spAutoFit/>
            </a:bodyPr>
            <a:lstStyle/>
            <a:p>
              <a:pPr algn="ctr"/>
              <a:r>
                <a:rPr lang="en-US" dirty="0">
                  <a:solidFill>
                    <a:srgbClr val="FFFF00"/>
                  </a:solidFill>
                </a:rPr>
                <a:t>Retinal</a:t>
              </a:r>
            </a:p>
            <a:p>
              <a:pPr algn="ctr"/>
              <a:r>
                <a:rPr lang="en-US" dirty="0">
                  <a:solidFill>
                    <a:srgbClr val="FFFF00"/>
                  </a:solidFill>
                </a:rPr>
                <a:t>scan</a:t>
              </a:r>
            </a:p>
          </p:txBody>
        </p:sp>
        <p:sp>
          <p:nvSpPr>
            <p:cNvPr id="10" name="AutoShape 12"/>
            <p:cNvSpPr>
              <a:spLocks noChangeArrowheads="1"/>
            </p:cNvSpPr>
            <p:nvPr/>
          </p:nvSpPr>
          <p:spPr bwMode="auto">
            <a:xfrm rot="17614398">
              <a:off x="4155281" y="5156994"/>
              <a:ext cx="163513" cy="244475"/>
            </a:xfrm>
            <a:prstGeom prst="triangle">
              <a:avLst>
                <a:gd name="adj" fmla="val 50000"/>
              </a:avLst>
            </a:prstGeom>
            <a:grpFill/>
            <a:ln w="38100">
              <a:solidFill>
                <a:srgbClr val="FFFF00"/>
              </a:solidFill>
              <a:miter lim="800000"/>
              <a:headEnd/>
              <a:tailEnd/>
            </a:ln>
            <a:effectLst/>
          </p:spPr>
          <p:txBody>
            <a:bodyPr wrap="none" anchor="ctr"/>
            <a:lstStyle/>
            <a:p>
              <a:endParaRPr lang="en-US"/>
            </a:p>
          </p:txBody>
        </p:sp>
        <p:sp>
          <p:nvSpPr>
            <p:cNvPr id="11" name="AutoShape 14"/>
            <p:cNvSpPr>
              <a:spLocks noChangeArrowheads="1"/>
            </p:cNvSpPr>
            <p:nvPr/>
          </p:nvSpPr>
          <p:spPr bwMode="auto">
            <a:xfrm rot="15060671">
              <a:off x="4307682" y="4444206"/>
              <a:ext cx="163512" cy="244475"/>
            </a:xfrm>
            <a:prstGeom prst="triangle">
              <a:avLst>
                <a:gd name="adj" fmla="val 50000"/>
              </a:avLst>
            </a:prstGeom>
            <a:grpFill/>
            <a:ln w="38100">
              <a:solidFill>
                <a:srgbClr val="FFFF00"/>
              </a:solidFill>
              <a:miter lim="800000"/>
              <a:headEnd/>
              <a:tailEnd/>
            </a:ln>
            <a:effectLst/>
          </p:spPr>
          <p:txBody>
            <a:bodyPr wrap="none" anchor="ctr"/>
            <a:lstStyle/>
            <a:p>
              <a:endParaRPr lang="en-US"/>
            </a:p>
          </p:txBody>
        </p:sp>
        <p:sp>
          <p:nvSpPr>
            <p:cNvPr id="12" name="Line 15"/>
            <p:cNvSpPr>
              <a:spLocks noChangeShapeType="1"/>
            </p:cNvSpPr>
            <p:nvPr/>
          </p:nvSpPr>
          <p:spPr bwMode="auto">
            <a:xfrm rot="21524255" flipV="1">
              <a:off x="4495800" y="4037013"/>
              <a:ext cx="1676400" cy="457200"/>
            </a:xfrm>
            <a:prstGeom prst="line">
              <a:avLst/>
            </a:prstGeom>
            <a:grpFill/>
            <a:ln w="38100">
              <a:solidFill>
                <a:srgbClr val="FFFF00"/>
              </a:solidFill>
              <a:round/>
              <a:headEnd/>
              <a:tailEnd/>
            </a:ln>
            <a:effectLst/>
          </p:spPr>
          <p:txBody>
            <a:bodyPr/>
            <a:lstStyle/>
            <a:p>
              <a:endParaRPr lang="en-US"/>
            </a:p>
          </p:txBody>
        </p:sp>
        <p:sp>
          <p:nvSpPr>
            <p:cNvPr id="13" name="Line 16"/>
            <p:cNvSpPr>
              <a:spLocks noChangeShapeType="1"/>
            </p:cNvSpPr>
            <p:nvPr/>
          </p:nvSpPr>
          <p:spPr bwMode="auto">
            <a:xfrm flipH="1" flipV="1">
              <a:off x="4343400" y="5334000"/>
              <a:ext cx="1828800" cy="381000"/>
            </a:xfrm>
            <a:prstGeom prst="line">
              <a:avLst/>
            </a:prstGeom>
            <a:grpFill/>
            <a:ln w="38100">
              <a:solidFill>
                <a:srgbClr val="FFFF00"/>
              </a:solidFill>
              <a:round/>
              <a:headEnd/>
              <a:tailEnd/>
            </a:ln>
            <a:effectLst/>
          </p:spPr>
          <p:txBody>
            <a:bodyPr/>
            <a:lstStyle/>
            <a:p>
              <a:endParaRPr lang="en-US"/>
            </a:p>
          </p:txBody>
        </p:sp>
      </p:grpSp>
    </p:spTree>
    <p:extLst>
      <p:ext uri="{BB962C8B-B14F-4D97-AF65-F5344CB8AC3E}">
        <p14:creationId xmlns:p14="http://schemas.microsoft.com/office/powerpoint/2010/main" val="188072030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dirty="0" smtClean="0"/>
              <a:t>Include Relationship</a:t>
            </a:r>
            <a:endParaRPr lang="en-US" dirty="0"/>
          </a:p>
        </p:txBody>
      </p:sp>
      <p:sp>
        <p:nvSpPr>
          <p:cNvPr id="3" name="Content Placeholder 2"/>
          <p:cNvSpPr>
            <a:spLocks noGrp="1"/>
          </p:cNvSpPr>
          <p:nvPr>
            <p:ph idx="1"/>
          </p:nvPr>
        </p:nvSpPr>
        <p:spPr>
          <a:xfrm>
            <a:off x="457200" y="990600"/>
            <a:ext cx="8229600" cy="5562600"/>
          </a:xfrm>
        </p:spPr>
        <p:txBody>
          <a:bodyPr/>
          <a:lstStyle/>
          <a:p>
            <a:r>
              <a:rPr lang="en-US" sz="2400" dirty="0" smtClean="0"/>
              <a:t>An include relationship between use cases means that the base use case explicitly incorporates the behavior of another use case at a location specified in the base</a:t>
            </a:r>
          </a:p>
          <a:p>
            <a:endParaRPr lang="en-US" sz="2400" dirty="0" smtClean="0"/>
          </a:p>
          <a:p>
            <a:endParaRPr lang="en-US" sz="2400" dirty="0" smtClean="0"/>
          </a:p>
          <a:p>
            <a:endParaRPr lang="en-US" sz="2400" dirty="0" smtClean="0"/>
          </a:p>
          <a:p>
            <a:endParaRPr lang="en-US" sz="2400" dirty="0" smtClean="0"/>
          </a:p>
          <a:p>
            <a:r>
              <a:rPr lang="en-US" sz="2400" dirty="0" smtClean="0"/>
              <a:t>Examples:</a:t>
            </a:r>
          </a:p>
          <a:p>
            <a:pPr fontAlgn="base"/>
            <a:r>
              <a:rPr lang="en-GB" sz="2400" dirty="0" smtClean="0"/>
              <a:t>An user can do shopping online only after he logged into his account</a:t>
            </a:r>
          </a:p>
          <a:p>
            <a:pPr fontAlgn="base"/>
            <a:r>
              <a:rPr lang="en-GB" sz="2400" dirty="0" smtClean="0"/>
              <a:t>An user can't download from a site before the material had been uploaded</a:t>
            </a:r>
          </a:p>
          <a:p>
            <a:endParaRPr lang="en-US" sz="2400" dirty="0" smtClean="0"/>
          </a:p>
          <a:p>
            <a:endParaRPr lang="en-US" dirty="0"/>
          </a:p>
        </p:txBody>
      </p:sp>
      <p:grpSp>
        <p:nvGrpSpPr>
          <p:cNvPr id="4" name="Group 3"/>
          <p:cNvGrpSpPr/>
          <p:nvPr/>
        </p:nvGrpSpPr>
        <p:grpSpPr>
          <a:xfrm>
            <a:off x="990600" y="2438400"/>
            <a:ext cx="6172200" cy="1219200"/>
            <a:chOff x="1524000" y="4648200"/>
            <a:chExt cx="6172200" cy="1219200"/>
          </a:xfrm>
          <a:solidFill>
            <a:schemeClr val="accent1"/>
          </a:solidFill>
        </p:grpSpPr>
        <p:sp>
          <p:nvSpPr>
            <p:cNvPr id="5" name="Oval 4"/>
            <p:cNvSpPr>
              <a:spLocks noChangeArrowheads="1"/>
            </p:cNvSpPr>
            <p:nvPr/>
          </p:nvSpPr>
          <p:spPr bwMode="auto">
            <a:xfrm>
              <a:off x="1524000" y="46482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6" name="Oval 5"/>
            <p:cNvSpPr>
              <a:spLocks noChangeArrowheads="1"/>
            </p:cNvSpPr>
            <p:nvPr/>
          </p:nvSpPr>
          <p:spPr bwMode="auto">
            <a:xfrm>
              <a:off x="5715000" y="46482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7" name="Line 6"/>
            <p:cNvSpPr>
              <a:spLocks noChangeShapeType="1"/>
            </p:cNvSpPr>
            <p:nvPr/>
          </p:nvSpPr>
          <p:spPr bwMode="auto">
            <a:xfrm>
              <a:off x="3505200" y="5257800"/>
              <a:ext cx="2209800" cy="0"/>
            </a:xfrm>
            <a:prstGeom prst="line">
              <a:avLst/>
            </a:prstGeom>
            <a:grpFill/>
            <a:ln w="38100">
              <a:solidFill>
                <a:srgbClr val="FFFF00"/>
              </a:solidFill>
              <a:prstDash val="dash"/>
              <a:round/>
              <a:headEnd/>
              <a:tailEnd type="arrow" w="med" len="med"/>
            </a:ln>
            <a:effectLst/>
          </p:spPr>
          <p:txBody>
            <a:bodyPr/>
            <a:lstStyle/>
            <a:p>
              <a:endParaRPr lang="en-US"/>
            </a:p>
          </p:txBody>
        </p:sp>
        <p:sp>
          <p:nvSpPr>
            <p:cNvPr id="8" name="Text Box 7"/>
            <p:cNvSpPr txBox="1">
              <a:spLocks noChangeArrowheads="1"/>
            </p:cNvSpPr>
            <p:nvPr/>
          </p:nvSpPr>
          <p:spPr bwMode="auto">
            <a:xfrm>
              <a:off x="2057400" y="4800600"/>
              <a:ext cx="893763" cy="822325"/>
            </a:xfrm>
            <a:prstGeom prst="rect">
              <a:avLst/>
            </a:prstGeom>
            <a:grpFill/>
            <a:ln w="9525">
              <a:noFill/>
              <a:miter lim="800000"/>
              <a:headEnd/>
              <a:tailEnd/>
            </a:ln>
            <a:effectLst/>
          </p:spPr>
          <p:txBody>
            <a:bodyPr wrap="none">
              <a:spAutoFit/>
            </a:bodyPr>
            <a:lstStyle/>
            <a:p>
              <a:pPr algn="ctr"/>
              <a:r>
                <a:rPr lang="en-US" dirty="0">
                  <a:solidFill>
                    <a:srgbClr val="FFFF00"/>
                  </a:solidFill>
                </a:rPr>
                <a:t>Track</a:t>
              </a:r>
            </a:p>
            <a:p>
              <a:pPr algn="ctr"/>
              <a:r>
                <a:rPr lang="en-US" dirty="0">
                  <a:solidFill>
                    <a:srgbClr val="FFFF00"/>
                  </a:solidFill>
                </a:rPr>
                <a:t>order</a:t>
              </a:r>
            </a:p>
          </p:txBody>
        </p:sp>
        <p:sp>
          <p:nvSpPr>
            <p:cNvPr id="9" name="Text Box 8"/>
            <p:cNvSpPr txBox="1">
              <a:spLocks noChangeArrowheads="1"/>
            </p:cNvSpPr>
            <p:nvPr/>
          </p:nvSpPr>
          <p:spPr bwMode="auto">
            <a:xfrm>
              <a:off x="6111875" y="4800600"/>
              <a:ext cx="1214438" cy="822325"/>
            </a:xfrm>
            <a:prstGeom prst="rect">
              <a:avLst/>
            </a:prstGeom>
            <a:grpFill/>
            <a:ln w="9525">
              <a:noFill/>
              <a:miter lim="800000"/>
              <a:headEnd/>
              <a:tailEnd/>
            </a:ln>
            <a:effectLst/>
          </p:spPr>
          <p:txBody>
            <a:bodyPr wrap="none">
              <a:spAutoFit/>
            </a:bodyPr>
            <a:lstStyle/>
            <a:p>
              <a:pPr algn="ctr"/>
              <a:r>
                <a:rPr lang="en-US" dirty="0">
                  <a:solidFill>
                    <a:srgbClr val="FFFF00"/>
                  </a:solidFill>
                </a:rPr>
                <a:t>Validate</a:t>
              </a:r>
            </a:p>
            <a:p>
              <a:pPr algn="ctr"/>
              <a:r>
                <a:rPr lang="en-US" dirty="0">
                  <a:solidFill>
                    <a:srgbClr val="FFFF00"/>
                  </a:solidFill>
                </a:rPr>
                <a:t>user</a:t>
              </a:r>
            </a:p>
          </p:txBody>
        </p:sp>
        <p:sp>
          <p:nvSpPr>
            <p:cNvPr id="10" name="Text Box 9"/>
            <p:cNvSpPr txBox="1">
              <a:spLocks noChangeArrowheads="1"/>
            </p:cNvSpPr>
            <p:nvPr/>
          </p:nvSpPr>
          <p:spPr bwMode="auto">
            <a:xfrm>
              <a:off x="3733800" y="5410200"/>
              <a:ext cx="1765300" cy="457200"/>
            </a:xfrm>
            <a:prstGeom prst="rect">
              <a:avLst/>
            </a:prstGeom>
            <a:grpFill/>
            <a:ln w="9525">
              <a:noFill/>
              <a:miter lim="800000"/>
              <a:headEnd/>
              <a:tailEnd/>
            </a:ln>
            <a:effectLst/>
          </p:spPr>
          <p:txBody>
            <a:bodyPr wrap="none">
              <a:spAutoFit/>
            </a:bodyPr>
            <a:lstStyle/>
            <a:p>
              <a:r>
                <a:rPr lang="en-US">
                  <a:solidFill>
                    <a:schemeClr val="bg1"/>
                  </a:solidFill>
                </a:rPr>
                <a:t>&lt;&lt;include&gt;&gt;</a:t>
              </a:r>
            </a:p>
          </p:txBody>
        </p:sp>
      </p:grpSp>
    </p:spTree>
    <p:extLst>
      <p:ext uri="{BB962C8B-B14F-4D97-AF65-F5344CB8AC3E}">
        <p14:creationId xmlns:p14="http://schemas.microsoft.com/office/powerpoint/2010/main" val="227499942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dirty="0" smtClean="0"/>
              <a:t>Extend Relationship</a:t>
            </a:r>
            <a:endParaRPr lang="en-US" dirty="0"/>
          </a:p>
        </p:txBody>
      </p:sp>
      <p:sp>
        <p:nvSpPr>
          <p:cNvPr id="3" name="Content Placeholder 2"/>
          <p:cNvSpPr>
            <a:spLocks noGrp="1"/>
          </p:cNvSpPr>
          <p:nvPr>
            <p:ph idx="1"/>
          </p:nvPr>
        </p:nvSpPr>
        <p:spPr>
          <a:xfrm>
            <a:off x="457200" y="838200"/>
            <a:ext cx="8229600" cy="5715000"/>
          </a:xfrm>
        </p:spPr>
        <p:txBody>
          <a:bodyPr/>
          <a:lstStyle/>
          <a:p>
            <a:r>
              <a:rPr lang="en-US" dirty="0" smtClean="0"/>
              <a:t>An extend relationship between use cases means that the base use case implicitly incorporates the behavior of another use case at a location specified indirectly by extending use case</a:t>
            </a:r>
          </a:p>
          <a:p>
            <a:endParaRPr lang="en-US" dirty="0"/>
          </a:p>
        </p:txBody>
      </p:sp>
      <p:grpSp>
        <p:nvGrpSpPr>
          <p:cNvPr id="4" name="Group 3"/>
          <p:cNvGrpSpPr/>
          <p:nvPr/>
        </p:nvGrpSpPr>
        <p:grpSpPr>
          <a:xfrm>
            <a:off x="2971800" y="2971800"/>
            <a:ext cx="4800600" cy="3200400"/>
            <a:chOff x="4267200" y="1905000"/>
            <a:chExt cx="4800600" cy="4267200"/>
          </a:xfrm>
          <a:solidFill>
            <a:schemeClr val="accent1"/>
          </a:solidFill>
        </p:grpSpPr>
        <p:sp>
          <p:nvSpPr>
            <p:cNvPr id="5" name="Oval 5"/>
            <p:cNvSpPr>
              <a:spLocks noChangeArrowheads="1"/>
            </p:cNvSpPr>
            <p:nvPr/>
          </p:nvSpPr>
          <p:spPr bwMode="auto">
            <a:xfrm>
              <a:off x="4267200" y="2743200"/>
              <a:ext cx="2286000" cy="1447800"/>
            </a:xfrm>
            <a:prstGeom prst="ellipse">
              <a:avLst/>
            </a:prstGeom>
            <a:grpFill/>
            <a:ln w="38100">
              <a:solidFill>
                <a:srgbClr val="FFFF00"/>
              </a:solidFill>
              <a:round/>
              <a:headEnd/>
              <a:tailEnd/>
            </a:ln>
            <a:effectLst/>
          </p:spPr>
          <p:txBody>
            <a:bodyPr wrap="none" anchor="ctr"/>
            <a:lstStyle/>
            <a:p>
              <a:endParaRPr lang="en-US"/>
            </a:p>
          </p:txBody>
        </p:sp>
        <p:sp>
          <p:nvSpPr>
            <p:cNvPr id="6" name="Text Box 6"/>
            <p:cNvSpPr txBox="1">
              <a:spLocks noChangeArrowheads="1"/>
            </p:cNvSpPr>
            <p:nvPr/>
          </p:nvSpPr>
          <p:spPr bwMode="auto">
            <a:xfrm>
              <a:off x="4648200" y="2819400"/>
              <a:ext cx="1562100" cy="457200"/>
            </a:xfrm>
            <a:prstGeom prst="rect">
              <a:avLst/>
            </a:prstGeom>
            <a:grpFill/>
            <a:ln w="9525">
              <a:noFill/>
              <a:miter lim="800000"/>
              <a:headEnd/>
              <a:tailEnd/>
            </a:ln>
            <a:effectLst/>
          </p:spPr>
          <p:txBody>
            <a:bodyPr wrap="none">
              <a:spAutoFit/>
            </a:bodyPr>
            <a:lstStyle/>
            <a:p>
              <a:pPr algn="ctr"/>
              <a:r>
                <a:rPr lang="en-US">
                  <a:solidFill>
                    <a:srgbClr val="FFFF00"/>
                  </a:solidFill>
                </a:rPr>
                <a:t>Place order</a:t>
              </a:r>
            </a:p>
          </p:txBody>
        </p:sp>
        <p:sp>
          <p:nvSpPr>
            <p:cNvPr id="7" name="Oval 7"/>
            <p:cNvSpPr>
              <a:spLocks noChangeArrowheads="1"/>
            </p:cNvSpPr>
            <p:nvPr/>
          </p:nvSpPr>
          <p:spPr bwMode="auto">
            <a:xfrm>
              <a:off x="7086600" y="21336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8" name="Text Box 8"/>
            <p:cNvSpPr txBox="1">
              <a:spLocks noChangeArrowheads="1"/>
            </p:cNvSpPr>
            <p:nvPr/>
          </p:nvSpPr>
          <p:spPr bwMode="auto">
            <a:xfrm>
              <a:off x="7377113" y="2286000"/>
              <a:ext cx="1428750" cy="822325"/>
            </a:xfrm>
            <a:prstGeom prst="rect">
              <a:avLst/>
            </a:prstGeom>
            <a:grpFill/>
            <a:ln w="9525">
              <a:noFill/>
              <a:miter lim="800000"/>
              <a:headEnd/>
              <a:tailEnd/>
            </a:ln>
            <a:effectLst/>
          </p:spPr>
          <p:txBody>
            <a:bodyPr wrap="none">
              <a:spAutoFit/>
            </a:bodyPr>
            <a:lstStyle/>
            <a:p>
              <a:pPr algn="ctr"/>
              <a:r>
                <a:rPr lang="en-US">
                  <a:solidFill>
                    <a:srgbClr val="FFFF00"/>
                  </a:solidFill>
                </a:rPr>
                <a:t>Place</a:t>
              </a:r>
            </a:p>
            <a:p>
              <a:pPr algn="ctr"/>
              <a:r>
                <a:rPr lang="en-US">
                  <a:solidFill>
                    <a:srgbClr val="FFFF00"/>
                  </a:solidFill>
                </a:rPr>
                <a:t>rush order</a:t>
              </a:r>
            </a:p>
          </p:txBody>
        </p:sp>
        <p:sp>
          <p:nvSpPr>
            <p:cNvPr id="9" name="Text Box 9"/>
            <p:cNvSpPr txBox="1">
              <a:spLocks noChangeArrowheads="1"/>
            </p:cNvSpPr>
            <p:nvPr/>
          </p:nvSpPr>
          <p:spPr bwMode="auto">
            <a:xfrm>
              <a:off x="4330700" y="3276600"/>
              <a:ext cx="2222500" cy="822325"/>
            </a:xfrm>
            <a:prstGeom prst="rect">
              <a:avLst/>
            </a:prstGeom>
            <a:grpFill/>
            <a:ln w="9525">
              <a:noFill/>
              <a:miter lim="800000"/>
              <a:headEnd/>
              <a:tailEnd/>
            </a:ln>
            <a:effectLst/>
          </p:spPr>
          <p:txBody>
            <a:bodyPr wrap="none">
              <a:spAutoFit/>
            </a:bodyPr>
            <a:lstStyle/>
            <a:p>
              <a:pPr algn="ctr"/>
              <a:r>
                <a:rPr lang="en-US">
                  <a:solidFill>
                    <a:schemeClr val="bg1"/>
                  </a:solidFill>
                </a:rPr>
                <a:t>Extension points</a:t>
              </a:r>
            </a:p>
            <a:p>
              <a:pPr algn="ctr"/>
              <a:r>
                <a:rPr lang="en-US">
                  <a:solidFill>
                    <a:srgbClr val="FF0000"/>
                  </a:solidFill>
                </a:rPr>
                <a:t>set priority</a:t>
              </a:r>
            </a:p>
          </p:txBody>
        </p:sp>
        <p:sp>
          <p:nvSpPr>
            <p:cNvPr id="10" name="Line 10"/>
            <p:cNvSpPr>
              <a:spLocks noChangeShapeType="1"/>
            </p:cNvSpPr>
            <p:nvPr/>
          </p:nvSpPr>
          <p:spPr bwMode="auto">
            <a:xfrm flipH="1">
              <a:off x="6248400" y="2743200"/>
              <a:ext cx="838200" cy="228600"/>
            </a:xfrm>
            <a:prstGeom prst="line">
              <a:avLst/>
            </a:prstGeom>
            <a:grpFill/>
            <a:ln w="38100">
              <a:solidFill>
                <a:schemeClr val="tx1"/>
              </a:solidFill>
              <a:prstDash val="dash"/>
              <a:round/>
              <a:headEnd/>
              <a:tailEnd type="arrow" w="med" len="med"/>
            </a:ln>
            <a:effectLst/>
          </p:spPr>
          <p:txBody>
            <a:bodyPr/>
            <a:lstStyle/>
            <a:p>
              <a:endParaRPr lang="en-US"/>
            </a:p>
          </p:txBody>
        </p:sp>
        <p:sp>
          <p:nvSpPr>
            <p:cNvPr id="11" name="Text Box 11"/>
            <p:cNvSpPr txBox="1">
              <a:spLocks noChangeArrowheads="1"/>
            </p:cNvSpPr>
            <p:nvPr/>
          </p:nvSpPr>
          <p:spPr bwMode="auto">
            <a:xfrm>
              <a:off x="5372100" y="1905000"/>
              <a:ext cx="1714500" cy="822325"/>
            </a:xfrm>
            <a:prstGeom prst="rect">
              <a:avLst/>
            </a:prstGeom>
            <a:grpFill/>
            <a:ln w="9525">
              <a:noFill/>
              <a:miter lim="800000"/>
              <a:headEnd/>
              <a:tailEnd/>
            </a:ln>
            <a:effectLst/>
          </p:spPr>
          <p:txBody>
            <a:bodyPr wrap="none">
              <a:spAutoFit/>
            </a:bodyPr>
            <a:lstStyle/>
            <a:p>
              <a:pPr algn="ctr"/>
              <a:r>
                <a:rPr lang="en-US">
                  <a:solidFill>
                    <a:schemeClr val="bg1"/>
                  </a:solidFill>
                </a:rPr>
                <a:t>&lt;&lt;extend&gt;&gt;</a:t>
              </a:r>
            </a:p>
            <a:p>
              <a:pPr algn="ctr"/>
              <a:r>
                <a:rPr lang="en-US">
                  <a:solidFill>
                    <a:schemeClr val="bg1"/>
                  </a:solidFill>
                </a:rPr>
                <a:t>(set priority)</a:t>
              </a:r>
            </a:p>
          </p:txBody>
        </p:sp>
        <p:sp>
          <p:nvSpPr>
            <p:cNvPr id="12" name="Oval 13"/>
            <p:cNvSpPr>
              <a:spLocks noChangeArrowheads="1"/>
            </p:cNvSpPr>
            <p:nvPr/>
          </p:nvSpPr>
          <p:spPr bwMode="auto">
            <a:xfrm>
              <a:off x="7086600" y="5029200"/>
              <a:ext cx="1981200" cy="1143000"/>
            </a:xfrm>
            <a:prstGeom prst="ellipse">
              <a:avLst/>
            </a:prstGeom>
            <a:grpFill/>
            <a:ln w="38100">
              <a:solidFill>
                <a:srgbClr val="FFFF00"/>
              </a:solidFill>
              <a:round/>
              <a:headEnd/>
              <a:tailEnd/>
            </a:ln>
            <a:effectLst/>
          </p:spPr>
          <p:txBody>
            <a:bodyPr wrap="none" anchor="ctr"/>
            <a:lstStyle/>
            <a:p>
              <a:endParaRPr lang="en-US"/>
            </a:p>
          </p:txBody>
        </p:sp>
        <p:sp>
          <p:nvSpPr>
            <p:cNvPr id="13" name="Line 14"/>
            <p:cNvSpPr>
              <a:spLocks noChangeShapeType="1"/>
            </p:cNvSpPr>
            <p:nvPr/>
          </p:nvSpPr>
          <p:spPr bwMode="auto">
            <a:xfrm>
              <a:off x="6172200" y="5105400"/>
              <a:ext cx="914400" cy="533400"/>
            </a:xfrm>
            <a:prstGeom prst="line">
              <a:avLst/>
            </a:prstGeom>
            <a:grpFill/>
            <a:ln w="38100">
              <a:solidFill>
                <a:schemeClr val="tx1"/>
              </a:solidFill>
              <a:prstDash val="dash"/>
              <a:round/>
              <a:headEnd/>
              <a:tailEnd type="arrow" w="med" len="med"/>
            </a:ln>
            <a:effectLst/>
          </p:spPr>
          <p:txBody>
            <a:bodyPr/>
            <a:lstStyle/>
            <a:p>
              <a:endParaRPr lang="en-US"/>
            </a:p>
          </p:txBody>
        </p:sp>
        <p:sp>
          <p:nvSpPr>
            <p:cNvPr id="14" name="Text Box 15"/>
            <p:cNvSpPr txBox="1">
              <a:spLocks noChangeArrowheads="1"/>
            </p:cNvSpPr>
            <p:nvPr/>
          </p:nvSpPr>
          <p:spPr bwMode="auto">
            <a:xfrm>
              <a:off x="4724400" y="4648200"/>
              <a:ext cx="893763" cy="822325"/>
            </a:xfrm>
            <a:prstGeom prst="rect">
              <a:avLst/>
            </a:prstGeom>
            <a:grpFill/>
            <a:ln w="9525">
              <a:noFill/>
              <a:miter lim="800000"/>
              <a:headEnd/>
              <a:tailEnd/>
            </a:ln>
            <a:effectLst/>
          </p:spPr>
          <p:txBody>
            <a:bodyPr wrap="none">
              <a:spAutoFit/>
            </a:bodyPr>
            <a:lstStyle/>
            <a:p>
              <a:pPr algn="ctr"/>
              <a:r>
                <a:rPr lang="en-US">
                  <a:solidFill>
                    <a:srgbClr val="FFFF00"/>
                  </a:solidFill>
                </a:rPr>
                <a:t>Track</a:t>
              </a:r>
            </a:p>
            <a:p>
              <a:pPr algn="ctr"/>
              <a:r>
                <a:rPr lang="en-US">
                  <a:solidFill>
                    <a:srgbClr val="FFFF00"/>
                  </a:solidFill>
                </a:rPr>
                <a:t>order</a:t>
              </a:r>
            </a:p>
          </p:txBody>
        </p:sp>
        <p:sp>
          <p:nvSpPr>
            <p:cNvPr id="15" name="Text Box 16"/>
            <p:cNvSpPr txBox="1">
              <a:spLocks noChangeArrowheads="1"/>
            </p:cNvSpPr>
            <p:nvPr/>
          </p:nvSpPr>
          <p:spPr bwMode="auto">
            <a:xfrm>
              <a:off x="7483475" y="5181600"/>
              <a:ext cx="1214438" cy="822325"/>
            </a:xfrm>
            <a:prstGeom prst="rect">
              <a:avLst/>
            </a:prstGeom>
            <a:grpFill/>
            <a:ln w="9525">
              <a:noFill/>
              <a:miter lim="800000"/>
              <a:headEnd/>
              <a:tailEnd/>
            </a:ln>
            <a:effectLst/>
          </p:spPr>
          <p:txBody>
            <a:bodyPr wrap="none">
              <a:spAutoFit/>
            </a:bodyPr>
            <a:lstStyle/>
            <a:p>
              <a:pPr algn="ctr"/>
              <a:r>
                <a:rPr lang="en-US">
                  <a:solidFill>
                    <a:srgbClr val="FFFF00"/>
                  </a:solidFill>
                </a:rPr>
                <a:t>Validate</a:t>
              </a:r>
            </a:p>
            <a:p>
              <a:pPr algn="ctr"/>
              <a:r>
                <a:rPr lang="en-US">
                  <a:solidFill>
                    <a:srgbClr val="FFFF00"/>
                  </a:solidFill>
                </a:rPr>
                <a:t>user</a:t>
              </a:r>
            </a:p>
          </p:txBody>
        </p:sp>
        <p:sp>
          <p:nvSpPr>
            <p:cNvPr id="16" name="Text Box 17"/>
            <p:cNvSpPr txBox="1">
              <a:spLocks noChangeArrowheads="1"/>
            </p:cNvSpPr>
            <p:nvPr/>
          </p:nvSpPr>
          <p:spPr bwMode="auto">
            <a:xfrm>
              <a:off x="5334000" y="5562600"/>
              <a:ext cx="1765300" cy="457200"/>
            </a:xfrm>
            <a:prstGeom prst="rect">
              <a:avLst/>
            </a:prstGeom>
            <a:grpFill/>
            <a:ln w="9525">
              <a:noFill/>
              <a:miter lim="800000"/>
              <a:headEnd/>
              <a:tailEnd/>
            </a:ln>
            <a:effectLst/>
          </p:spPr>
          <p:txBody>
            <a:bodyPr wrap="none">
              <a:spAutoFit/>
            </a:bodyPr>
            <a:lstStyle/>
            <a:p>
              <a:r>
                <a:rPr lang="en-US">
                  <a:solidFill>
                    <a:schemeClr val="bg1"/>
                  </a:solidFill>
                </a:rPr>
                <a:t>&lt;&lt;include&gt;&gt;</a:t>
              </a:r>
            </a:p>
          </p:txBody>
        </p:sp>
        <p:sp>
          <p:nvSpPr>
            <p:cNvPr id="17" name="Line 18"/>
            <p:cNvSpPr>
              <a:spLocks noChangeShapeType="1"/>
            </p:cNvSpPr>
            <p:nvPr/>
          </p:nvSpPr>
          <p:spPr bwMode="auto">
            <a:xfrm>
              <a:off x="6553200" y="3429000"/>
              <a:ext cx="1524000" cy="1600200"/>
            </a:xfrm>
            <a:prstGeom prst="line">
              <a:avLst/>
            </a:prstGeom>
            <a:grpFill/>
            <a:ln w="38100">
              <a:solidFill>
                <a:schemeClr val="tx1"/>
              </a:solidFill>
              <a:prstDash val="dash"/>
              <a:round/>
              <a:headEnd/>
              <a:tailEnd type="arrow" w="med" len="med"/>
            </a:ln>
            <a:effectLst/>
          </p:spPr>
          <p:txBody>
            <a:bodyPr/>
            <a:lstStyle/>
            <a:p>
              <a:endParaRPr lang="en-US"/>
            </a:p>
          </p:txBody>
        </p:sp>
        <p:sp>
          <p:nvSpPr>
            <p:cNvPr id="18" name="Text Box 19"/>
            <p:cNvSpPr txBox="1">
              <a:spLocks noChangeArrowheads="1"/>
            </p:cNvSpPr>
            <p:nvPr/>
          </p:nvSpPr>
          <p:spPr bwMode="auto">
            <a:xfrm>
              <a:off x="7073900" y="3733800"/>
              <a:ext cx="1765300" cy="457200"/>
            </a:xfrm>
            <a:prstGeom prst="rect">
              <a:avLst/>
            </a:prstGeom>
            <a:grpFill/>
            <a:ln w="9525">
              <a:noFill/>
              <a:miter lim="800000"/>
              <a:headEnd/>
              <a:tailEnd/>
            </a:ln>
            <a:effectLst/>
          </p:spPr>
          <p:txBody>
            <a:bodyPr wrap="none">
              <a:spAutoFit/>
            </a:bodyPr>
            <a:lstStyle/>
            <a:p>
              <a:r>
                <a:rPr lang="en-US">
                  <a:solidFill>
                    <a:schemeClr val="bg1"/>
                  </a:solidFill>
                </a:rPr>
                <a:t>&lt;&lt;include&gt;&gt;</a:t>
              </a:r>
            </a:p>
          </p:txBody>
        </p:sp>
      </p:grpSp>
    </p:spTree>
    <p:extLst>
      <p:ext uri="{BB962C8B-B14F-4D97-AF65-F5344CB8AC3E}">
        <p14:creationId xmlns:p14="http://schemas.microsoft.com/office/powerpoint/2010/main" val="319829564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52400"/>
            <a:ext cx="8458200" cy="914400"/>
          </a:xfrm>
        </p:spPr>
        <p:txBody>
          <a:bodyPr/>
          <a:lstStyle/>
          <a:p>
            <a:r>
              <a:rPr lang="en-GB" dirty="0" smtClean="0"/>
              <a:t>Difference b/w Include and Extend</a:t>
            </a:r>
            <a:endParaRPr lang="en-GB" dirty="0"/>
          </a:p>
        </p:txBody>
      </p:sp>
      <p:sp>
        <p:nvSpPr>
          <p:cNvPr id="3" name="Content Placeholder 2"/>
          <p:cNvSpPr>
            <a:spLocks noGrp="1"/>
          </p:cNvSpPr>
          <p:nvPr>
            <p:ph idx="1"/>
          </p:nvPr>
        </p:nvSpPr>
        <p:spPr>
          <a:xfrm>
            <a:off x="457200" y="1066800"/>
            <a:ext cx="8229600" cy="5059363"/>
          </a:xfrm>
        </p:spPr>
        <p:txBody>
          <a:bodyPr>
            <a:normAutofit/>
          </a:bodyPr>
          <a:lstStyle/>
          <a:p>
            <a:r>
              <a:rPr lang="en-GB" sz="2400" dirty="0" smtClean="0"/>
              <a:t>The include relationship is intended for </a:t>
            </a:r>
            <a:r>
              <a:rPr lang="en-GB" sz="2400" i="1" dirty="0" smtClean="0"/>
              <a:t>reusing</a:t>
            </a:r>
            <a:r>
              <a:rPr lang="en-GB" sz="2400" dirty="0" smtClean="0"/>
              <a:t> behaviour </a:t>
            </a:r>
            <a:r>
              <a:rPr lang="en-GB" sz="2400" dirty="0" err="1" smtClean="0"/>
              <a:t>modeled</a:t>
            </a:r>
            <a:r>
              <a:rPr lang="en-GB" sz="2400" dirty="0" smtClean="0"/>
              <a:t> by </a:t>
            </a:r>
            <a:r>
              <a:rPr lang="en-GB" sz="2400" i="1" dirty="0" smtClean="0"/>
              <a:t>another use case</a:t>
            </a:r>
            <a:r>
              <a:rPr lang="en-GB" sz="2400" dirty="0" smtClean="0"/>
              <a:t>, whereas the extend relationship is intended for </a:t>
            </a:r>
            <a:r>
              <a:rPr lang="en-GB" sz="2400" i="1" dirty="0" smtClean="0"/>
              <a:t>adding</a:t>
            </a:r>
            <a:r>
              <a:rPr lang="en-GB" sz="2400" dirty="0" smtClean="0"/>
              <a:t> parts to existing use cases </a:t>
            </a:r>
            <a:r>
              <a:rPr lang="en-GB" sz="2400" i="1" dirty="0" smtClean="0"/>
              <a:t>as well as</a:t>
            </a:r>
            <a:r>
              <a:rPr lang="en-GB" sz="2400" dirty="0" smtClean="0"/>
              <a:t> for </a:t>
            </a:r>
            <a:r>
              <a:rPr lang="en-GB" sz="2400" dirty="0" err="1" smtClean="0"/>
              <a:t>modeling</a:t>
            </a:r>
            <a:r>
              <a:rPr lang="en-GB" sz="2400" dirty="0" smtClean="0"/>
              <a:t> </a:t>
            </a:r>
            <a:r>
              <a:rPr lang="en-GB" sz="2400" i="1" dirty="0" smtClean="0"/>
              <a:t>optional</a:t>
            </a:r>
            <a:r>
              <a:rPr lang="en-GB" sz="2400" dirty="0" smtClean="0"/>
              <a:t> system services" (Overgaard and </a:t>
            </a:r>
            <a:r>
              <a:rPr lang="en-GB" sz="2400" dirty="0" err="1" smtClean="0"/>
              <a:t>Palmkvist</a:t>
            </a:r>
            <a:r>
              <a:rPr lang="en-GB" sz="2400" dirty="0" smtClean="0"/>
              <a:t>, Use Cases: Patterns and Blueprints. Addison-Wesley, 2004).</a:t>
            </a:r>
          </a:p>
          <a:p>
            <a:r>
              <a:rPr lang="en-GB" sz="2400" dirty="0" smtClean="0"/>
              <a:t>Include = reuse of functionality </a:t>
            </a:r>
          </a:p>
          <a:p>
            <a:r>
              <a:rPr lang="en-GB" sz="2400" dirty="0" smtClean="0"/>
              <a:t>Extends = new and/or optional functionality</a:t>
            </a:r>
          </a:p>
          <a:p>
            <a:r>
              <a:rPr lang="en-GB" sz="2400" dirty="0" smtClean="0"/>
              <a:t>An Include relationship between use cases A and B means, that the </a:t>
            </a:r>
            <a:r>
              <a:rPr lang="en-GB" sz="2400" dirty="0" err="1" smtClean="0"/>
              <a:t>behavior</a:t>
            </a:r>
            <a:r>
              <a:rPr lang="en-GB" sz="2400" dirty="0" smtClean="0"/>
              <a:t> of B is always included in A.</a:t>
            </a:r>
          </a:p>
          <a:p>
            <a:r>
              <a:rPr lang="en-GB" sz="2400" dirty="0" smtClean="0"/>
              <a:t>An extend relationship between use case B and use case A means that the </a:t>
            </a:r>
            <a:r>
              <a:rPr lang="en-GB" sz="2400" dirty="0" err="1" smtClean="0"/>
              <a:t>behavior</a:t>
            </a:r>
            <a:r>
              <a:rPr lang="en-GB" sz="2400" dirty="0" smtClean="0"/>
              <a:t> of B can be included in A.</a:t>
            </a:r>
          </a:p>
        </p:txBody>
      </p:sp>
    </p:spTree>
    <p:extLst>
      <p:ext uri="{BB962C8B-B14F-4D97-AF65-F5344CB8AC3E}">
        <p14:creationId xmlns:p14="http://schemas.microsoft.com/office/powerpoint/2010/main" val="61035836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Date Placeholder 3"/>
          <p:cNvSpPr>
            <a:spLocks noGrp="1"/>
          </p:cNvSpPr>
          <p:nvPr>
            <p:ph type="dt" sz="quarter" idx="10"/>
          </p:nvPr>
        </p:nvSpPr>
        <p:spPr/>
        <p:txBody>
          <a:bodyPr/>
          <a:lstStyle/>
          <a:p>
            <a:pPr>
              <a:defRPr/>
            </a:pPr>
            <a:fld id="{D8F0FF9D-DA10-4E48-82B8-FDC1FA5C1699}" type="datetime1">
              <a:rPr lang="en-US"/>
              <a:pPr>
                <a:defRPr/>
              </a:pPr>
              <a:t>11/8/2022</a:t>
            </a:fld>
            <a:endParaRPr lang="en-US"/>
          </a:p>
        </p:txBody>
      </p:sp>
      <p:sp>
        <p:nvSpPr>
          <p:cNvPr id="43011"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EF35CFC3-B65F-4D25-9CD9-242F835E194A}" type="slidenum">
              <a:rPr lang="en-US">
                <a:solidFill>
                  <a:srgbClr val="898989"/>
                </a:solidFill>
              </a:rPr>
              <a:pPr/>
              <a:t>46</a:t>
            </a:fld>
            <a:endParaRPr lang="en-US">
              <a:solidFill>
                <a:srgbClr val="898989"/>
              </a:solidFill>
            </a:endParaRPr>
          </a:p>
        </p:txBody>
      </p:sp>
      <p:grpSp>
        <p:nvGrpSpPr>
          <p:cNvPr id="2" name="Group 2"/>
          <p:cNvGrpSpPr>
            <a:grpSpLocks/>
          </p:cNvGrpSpPr>
          <p:nvPr/>
        </p:nvGrpSpPr>
        <p:grpSpPr bwMode="auto">
          <a:xfrm>
            <a:off x="1905000" y="1371600"/>
            <a:ext cx="5410200" cy="5105400"/>
            <a:chOff x="1200" y="864"/>
            <a:chExt cx="3408" cy="3216"/>
          </a:xfrm>
        </p:grpSpPr>
        <p:sp>
          <p:nvSpPr>
            <p:cNvPr id="43063" name="Rectangle 3"/>
            <p:cNvSpPr>
              <a:spLocks noChangeArrowheads="1"/>
            </p:cNvSpPr>
            <p:nvPr/>
          </p:nvSpPr>
          <p:spPr bwMode="auto">
            <a:xfrm>
              <a:off x="1200" y="864"/>
              <a:ext cx="3408" cy="3216"/>
            </a:xfrm>
            <a:prstGeom prst="rect">
              <a:avLst/>
            </a:prstGeom>
            <a:solidFill>
              <a:srgbClr val="9900CC"/>
            </a:solidFill>
            <a:ln w="28575">
              <a:solidFill>
                <a:schemeClr val="tx1"/>
              </a:solidFill>
              <a:miter lim="800000"/>
              <a:headEnd/>
              <a:tailEnd/>
            </a:ln>
          </p:spPr>
          <p:txBody>
            <a:bodyPr wrap="none" anchor="ctr"/>
            <a:lstStyle/>
            <a:p>
              <a:pPr algn="ctr" eaLnBrk="1" hangingPunct="1"/>
              <a:endParaRPr lang="en-US" altLang="en-US"/>
            </a:p>
          </p:txBody>
        </p:sp>
        <p:sp>
          <p:nvSpPr>
            <p:cNvPr id="43064" name="Text Box 4"/>
            <p:cNvSpPr txBox="1">
              <a:spLocks noChangeArrowheads="1"/>
            </p:cNvSpPr>
            <p:nvPr/>
          </p:nvSpPr>
          <p:spPr bwMode="auto">
            <a:xfrm>
              <a:off x="2352" y="3744"/>
              <a:ext cx="1440" cy="250"/>
            </a:xfrm>
            <a:prstGeom prst="rect">
              <a:avLst/>
            </a:prstGeom>
            <a:solidFill>
              <a:srgbClr val="9900CC"/>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eaLnBrk="1" hangingPunct="1">
                <a:spcBef>
                  <a:spcPct val="50000"/>
                </a:spcBef>
              </a:pPr>
              <a:r>
                <a:rPr lang="en-US" altLang="en-US" sz="2000" b="1"/>
                <a:t>Library System</a:t>
              </a:r>
            </a:p>
          </p:txBody>
        </p:sp>
      </p:grpSp>
      <p:sp>
        <p:nvSpPr>
          <p:cNvPr id="43013" name="Rectangle 5"/>
          <p:cNvSpPr>
            <a:spLocks noGrp="1" noChangeArrowheads="1"/>
          </p:cNvSpPr>
          <p:nvPr>
            <p:ph type="title"/>
          </p:nvPr>
        </p:nvSpPr>
        <p:spPr>
          <a:xfrm>
            <a:off x="152400" y="228600"/>
            <a:ext cx="8839200" cy="838200"/>
          </a:xfrm>
        </p:spPr>
        <p:txBody>
          <a:bodyPr/>
          <a:lstStyle/>
          <a:p>
            <a:pPr eaLnBrk="1" hangingPunct="1"/>
            <a:r>
              <a:rPr lang="en-US" altLang="en-US" sz="4000" dirty="0" smtClean="0"/>
              <a:t>Use Case Diagram for a Library System</a:t>
            </a:r>
          </a:p>
        </p:txBody>
      </p:sp>
      <p:grpSp>
        <p:nvGrpSpPr>
          <p:cNvPr id="3" name="Group 6"/>
          <p:cNvGrpSpPr>
            <a:grpSpLocks/>
          </p:cNvGrpSpPr>
          <p:nvPr/>
        </p:nvGrpSpPr>
        <p:grpSpPr bwMode="auto">
          <a:xfrm>
            <a:off x="381000" y="1524000"/>
            <a:ext cx="3505200" cy="3200400"/>
            <a:chOff x="240" y="960"/>
            <a:chExt cx="2208" cy="2016"/>
          </a:xfrm>
        </p:grpSpPr>
        <p:grpSp>
          <p:nvGrpSpPr>
            <p:cNvPr id="43048" name="Group 7"/>
            <p:cNvGrpSpPr>
              <a:grpSpLocks/>
            </p:cNvGrpSpPr>
            <p:nvPr/>
          </p:nvGrpSpPr>
          <p:grpSpPr bwMode="auto">
            <a:xfrm>
              <a:off x="240" y="1296"/>
              <a:ext cx="816" cy="1220"/>
              <a:chOff x="576" y="1344"/>
              <a:chExt cx="816" cy="1220"/>
            </a:xfrm>
          </p:grpSpPr>
          <p:sp>
            <p:nvSpPr>
              <p:cNvPr id="43057" name="Oval 8"/>
              <p:cNvSpPr>
                <a:spLocks noChangeArrowheads="1"/>
              </p:cNvSpPr>
              <p:nvPr/>
            </p:nvSpPr>
            <p:spPr bwMode="auto">
              <a:xfrm>
                <a:off x="864" y="1344"/>
                <a:ext cx="192" cy="19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n-US" altLang="en-US"/>
              </a:p>
            </p:txBody>
          </p:sp>
          <p:sp>
            <p:nvSpPr>
              <p:cNvPr id="43058" name="Line 9"/>
              <p:cNvSpPr>
                <a:spLocks noChangeShapeType="1"/>
              </p:cNvSpPr>
              <p:nvPr/>
            </p:nvSpPr>
            <p:spPr bwMode="auto">
              <a:xfrm>
                <a:off x="960" y="1536"/>
                <a:ext cx="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59" name="Line 10"/>
              <p:cNvSpPr>
                <a:spLocks noChangeShapeType="1"/>
              </p:cNvSpPr>
              <p:nvPr/>
            </p:nvSpPr>
            <p:spPr bwMode="auto">
              <a:xfrm>
                <a:off x="864" y="1680"/>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60" name="Line 11"/>
              <p:cNvSpPr>
                <a:spLocks noChangeShapeType="1"/>
              </p:cNvSpPr>
              <p:nvPr/>
            </p:nvSpPr>
            <p:spPr bwMode="auto">
              <a:xfrm flipH="1">
                <a:off x="816"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61" name="Line 12"/>
              <p:cNvSpPr>
                <a:spLocks noChangeShapeType="1"/>
              </p:cNvSpPr>
              <p:nvPr/>
            </p:nvSpPr>
            <p:spPr bwMode="auto">
              <a:xfrm>
                <a:off x="960"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62" name="Text Box 13"/>
              <p:cNvSpPr txBox="1">
                <a:spLocks noChangeArrowheads="1"/>
              </p:cNvSpPr>
              <p:nvPr/>
            </p:nvSpPr>
            <p:spPr bwMode="auto">
              <a:xfrm>
                <a:off x="576" y="2160"/>
                <a:ext cx="816" cy="4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eaLnBrk="1" hangingPunct="1">
                  <a:spcBef>
                    <a:spcPct val="50000"/>
                  </a:spcBef>
                </a:pPr>
                <a:r>
                  <a:rPr lang="en-US" altLang="en-US"/>
                  <a:t>Book Borrower</a:t>
                </a:r>
              </a:p>
            </p:txBody>
          </p:sp>
        </p:grpSp>
        <p:sp>
          <p:nvSpPr>
            <p:cNvPr id="43049" name="Oval 14"/>
            <p:cNvSpPr>
              <a:spLocks noChangeArrowheads="1"/>
            </p:cNvSpPr>
            <p:nvPr/>
          </p:nvSpPr>
          <p:spPr bwMode="auto">
            <a:xfrm>
              <a:off x="1488" y="960"/>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Reserve </a:t>
              </a:r>
            </a:p>
            <a:p>
              <a:pPr algn="ctr" eaLnBrk="1" hangingPunct="1"/>
              <a:r>
                <a:rPr lang="en-US" altLang="en-US"/>
                <a:t>Book</a:t>
              </a:r>
            </a:p>
          </p:txBody>
        </p:sp>
        <p:sp>
          <p:nvSpPr>
            <p:cNvPr id="43050" name="Oval 15"/>
            <p:cNvSpPr>
              <a:spLocks noChangeArrowheads="1"/>
            </p:cNvSpPr>
            <p:nvPr/>
          </p:nvSpPr>
          <p:spPr bwMode="auto">
            <a:xfrm>
              <a:off x="1488" y="1488"/>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Borrow </a:t>
              </a:r>
            </a:p>
            <a:p>
              <a:pPr algn="ctr" eaLnBrk="1" hangingPunct="1"/>
              <a:r>
                <a:rPr lang="en-US" altLang="en-US"/>
                <a:t>Book</a:t>
              </a:r>
            </a:p>
          </p:txBody>
        </p:sp>
        <p:sp>
          <p:nvSpPr>
            <p:cNvPr id="43051" name="Oval 16"/>
            <p:cNvSpPr>
              <a:spLocks noChangeArrowheads="1"/>
            </p:cNvSpPr>
            <p:nvPr/>
          </p:nvSpPr>
          <p:spPr bwMode="auto">
            <a:xfrm>
              <a:off x="1488" y="2016"/>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Return </a:t>
              </a:r>
            </a:p>
            <a:p>
              <a:pPr algn="ctr" eaLnBrk="1" hangingPunct="1"/>
              <a:r>
                <a:rPr lang="en-US" altLang="en-US"/>
                <a:t>Books</a:t>
              </a:r>
            </a:p>
          </p:txBody>
        </p:sp>
        <p:sp>
          <p:nvSpPr>
            <p:cNvPr id="43052" name="Oval 17"/>
            <p:cNvSpPr>
              <a:spLocks noChangeArrowheads="1"/>
            </p:cNvSpPr>
            <p:nvPr/>
          </p:nvSpPr>
          <p:spPr bwMode="auto">
            <a:xfrm>
              <a:off x="1488" y="2544"/>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Extend </a:t>
              </a:r>
            </a:p>
            <a:p>
              <a:pPr algn="ctr" eaLnBrk="1" hangingPunct="1"/>
              <a:r>
                <a:rPr lang="en-US" altLang="en-US"/>
                <a:t>loan </a:t>
              </a:r>
            </a:p>
          </p:txBody>
        </p:sp>
        <p:sp>
          <p:nvSpPr>
            <p:cNvPr id="43053" name="Line 18"/>
            <p:cNvSpPr>
              <a:spLocks noChangeShapeType="1"/>
            </p:cNvSpPr>
            <p:nvPr/>
          </p:nvSpPr>
          <p:spPr bwMode="auto">
            <a:xfrm flipV="1">
              <a:off x="960" y="1200"/>
              <a:ext cx="528"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54" name="Line 19"/>
            <p:cNvSpPr>
              <a:spLocks noChangeShapeType="1"/>
            </p:cNvSpPr>
            <p:nvPr/>
          </p:nvSpPr>
          <p:spPr bwMode="auto">
            <a:xfrm>
              <a:off x="960" y="1584"/>
              <a:ext cx="528" cy="9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55" name="Line 20"/>
            <p:cNvSpPr>
              <a:spLocks noChangeShapeType="1"/>
            </p:cNvSpPr>
            <p:nvPr/>
          </p:nvSpPr>
          <p:spPr bwMode="auto">
            <a:xfrm>
              <a:off x="960" y="1584"/>
              <a:ext cx="528" cy="62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56" name="Line 21"/>
            <p:cNvSpPr>
              <a:spLocks noChangeShapeType="1"/>
            </p:cNvSpPr>
            <p:nvPr/>
          </p:nvSpPr>
          <p:spPr bwMode="auto">
            <a:xfrm>
              <a:off x="960" y="1584"/>
              <a:ext cx="528" cy="115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5" name="Group 22"/>
          <p:cNvGrpSpPr>
            <a:grpSpLocks/>
          </p:cNvGrpSpPr>
          <p:nvPr/>
        </p:nvGrpSpPr>
        <p:grpSpPr bwMode="auto">
          <a:xfrm>
            <a:off x="5410200" y="1676400"/>
            <a:ext cx="3352800" cy="1662113"/>
            <a:chOff x="3408" y="1056"/>
            <a:chExt cx="2112" cy="1047"/>
          </a:xfrm>
        </p:grpSpPr>
        <p:grpSp>
          <p:nvGrpSpPr>
            <p:cNvPr id="43039" name="Group 23"/>
            <p:cNvGrpSpPr>
              <a:grpSpLocks/>
            </p:cNvGrpSpPr>
            <p:nvPr/>
          </p:nvGrpSpPr>
          <p:grpSpPr bwMode="auto">
            <a:xfrm>
              <a:off x="4704" y="1056"/>
              <a:ext cx="816" cy="1047"/>
              <a:chOff x="576" y="1344"/>
              <a:chExt cx="816" cy="1047"/>
            </a:xfrm>
          </p:grpSpPr>
          <p:sp>
            <p:nvSpPr>
              <p:cNvPr id="43042" name="Oval 24"/>
              <p:cNvSpPr>
                <a:spLocks noChangeArrowheads="1"/>
              </p:cNvSpPr>
              <p:nvPr/>
            </p:nvSpPr>
            <p:spPr bwMode="auto">
              <a:xfrm>
                <a:off x="864" y="1344"/>
                <a:ext cx="192" cy="19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n-US" altLang="en-US"/>
              </a:p>
            </p:txBody>
          </p:sp>
          <p:sp>
            <p:nvSpPr>
              <p:cNvPr id="43043" name="Line 25"/>
              <p:cNvSpPr>
                <a:spLocks noChangeShapeType="1"/>
              </p:cNvSpPr>
              <p:nvPr/>
            </p:nvSpPr>
            <p:spPr bwMode="auto">
              <a:xfrm>
                <a:off x="960" y="1536"/>
                <a:ext cx="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44" name="Line 26"/>
              <p:cNvSpPr>
                <a:spLocks noChangeShapeType="1"/>
              </p:cNvSpPr>
              <p:nvPr/>
            </p:nvSpPr>
            <p:spPr bwMode="auto">
              <a:xfrm>
                <a:off x="864" y="1680"/>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45" name="Line 27"/>
              <p:cNvSpPr>
                <a:spLocks noChangeShapeType="1"/>
              </p:cNvSpPr>
              <p:nvPr/>
            </p:nvSpPr>
            <p:spPr bwMode="auto">
              <a:xfrm flipH="1">
                <a:off x="816"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46" name="Line 28"/>
              <p:cNvSpPr>
                <a:spLocks noChangeShapeType="1"/>
              </p:cNvSpPr>
              <p:nvPr/>
            </p:nvSpPr>
            <p:spPr bwMode="auto">
              <a:xfrm>
                <a:off x="960"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47" name="Text Box 29"/>
              <p:cNvSpPr txBox="1">
                <a:spLocks noChangeArrowheads="1"/>
              </p:cNvSpPr>
              <p:nvPr/>
            </p:nvSpPr>
            <p:spPr bwMode="auto">
              <a:xfrm>
                <a:off x="576" y="2160"/>
                <a:ext cx="8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eaLnBrk="1" hangingPunct="1">
                  <a:spcBef>
                    <a:spcPct val="50000"/>
                  </a:spcBef>
                </a:pPr>
                <a:r>
                  <a:rPr lang="en-US" altLang="en-US"/>
                  <a:t>Browser</a:t>
                </a:r>
              </a:p>
            </p:txBody>
          </p:sp>
        </p:grpSp>
        <p:sp>
          <p:nvSpPr>
            <p:cNvPr id="43040" name="Oval 30"/>
            <p:cNvSpPr>
              <a:spLocks noChangeArrowheads="1"/>
            </p:cNvSpPr>
            <p:nvPr/>
          </p:nvSpPr>
          <p:spPr bwMode="auto">
            <a:xfrm>
              <a:off x="3408" y="1200"/>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Browse</a:t>
              </a:r>
            </a:p>
          </p:txBody>
        </p:sp>
        <p:sp>
          <p:nvSpPr>
            <p:cNvPr id="43041" name="Line 31"/>
            <p:cNvSpPr>
              <a:spLocks noChangeShapeType="1"/>
            </p:cNvSpPr>
            <p:nvPr/>
          </p:nvSpPr>
          <p:spPr bwMode="auto">
            <a:xfrm flipH="1">
              <a:off x="4368" y="1392"/>
              <a:ext cx="43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7" name="Group 32"/>
          <p:cNvGrpSpPr>
            <a:grpSpLocks/>
          </p:cNvGrpSpPr>
          <p:nvPr/>
        </p:nvGrpSpPr>
        <p:grpSpPr bwMode="auto">
          <a:xfrm>
            <a:off x="381000" y="4800600"/>
            <a:ext cx="3505200" cy="1662113"/>
            <a:chOff x="240" y="3024"/>
            <a:chExt cx="2208" cy="1047"/>
          </a:xfrm>
        </p:grpSpPr>
        <p:grpSp>
          <p:nvGrpSpPr>
            <p:cNvPr id="43029" name="Group 33"/>
            <p:cNvGrpSpPr>
              <a:grpSpLocks/>
            </p:cNvGrpSpPr>
            <p:nvPr/>
          </p:nvGrpSpPr>
          <p:grpSpPr bwMode="auto">
            <a:xfrm>
              <a:off x="240" y="3024"/>
              <a:ext cx="816" cy="1047"/>
              <a:chOff x="576" y="1344"/>
              <a:chExt cx="816" cy="1047"/>
            </a:xfrm>
          </p:grpSpPr>
          <p:sp>
            <p:nvSpPr>
              <p:cNvPr id="43033" name="Oval 34"/>
              <p:cNvSpPr>
                <a:spLocks noChangeArrowheads="1"/>
              </p:cNvSpPr>
              <p:nvPr/>
            </p:nvSpPr>
            <p:spPr bwMode="auto">
              <a:xfrm>
                <a:off x="864" y="1344"/>
                <a:ext cx="192" cy="19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n-US" altLang="en-US"/>
              </a:p>
            </p:txBody>
          </p:sp>
          <p:sp>
            <p:nvSpPr>
              <p:cNvPr id="43034" name="Line 35"/>
              <p:cNvSpPr>
                <a:spLocks noChangeShapeType="1"/>
              </p:cNvSpPr>
              <p:nvPr/>
            </p:nvSpPr>
            <p:spPr bwMode="auto">
              <a:xfrm>
                <a:off x="960" y="1536"/>
                <a:ext cx="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35" name="Line 36"/>
              <p:cNvSpPr>
                <a:spLocks noChangeShapeType="1"/>
              </p:cNvSpPr>
              <p:nvPr/>
            </p:nvSpPr>
            <p:spPr bwMode="auto">
              <a:xfrm>
                <a:off x="864" y="1680"/>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36" name="Line 37"/>
              <p:cNvSpPr>
                <a:spLocks noChangeShapeType="1"/>
              </p:cNvSpPr>
              <p:nvPr/>
            </p:nvSpPr>
            <p:spPr bwMode="auto">
              <a:xfrm flipH="1">
                <a:off x="816"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37" name="Line 38"/>
              <p:cNvSpPr>
                <a:spLocks noChangeShapeType="1"/>
              </p:cNvSpPr>
              <p:nvPr/>
            </p:nvSpPr>
            <p:spPr bwMode="auto">
              <a:xfrm>
                <a:off x="960"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38" name="Text Box 39"/>
              <p:cNvSpPr txBox="1">
                <a:spLocks noChangeArrowheads="1"/>
              </p:cNvSpPr>
              <p:nvPr/>
            </p:nvSpPr>
            <p:spPr bwMode="auto">
              <a:xfrm>
                <a:off x="576" y="2160"/>
                <a:ext cx="81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eaLnBrk="1" hangingPunct="1">
                  <a:spcBef>
                    <a:spcPct val="50000"/>
                  </a:spcBef>
                </a:pPr>
                <a:r>
                  <a:rPr lang="en-US" altLang="en-US"/>
                  <a:t>Librarian</a:t>
                </a:r>
              </a:p>
            </p:txBody>
          </p:sp>
        </p:grpSp>
        <p:grpSp>
          <p:nvGrpSpPr>
            <p:cNvPr id="43030" name="Group 40"/>
            <p:cNvGrpSpPr>
              <a:grpSpLocks/>
            </p:cNvGrpSpPr>
            <p:nvPr/>
          </p:nvGrpSpPr>
          <p:grpSpPr bwMode="auto">
            <a:xfrm flipH="1">
              <a:off x="1056" y="3168"/>
              <a:ext cx="1392" cy="432"/>
              <a:chOff x="1536" y="3168"/>
              <a:chExt cx="1392" cy="432"/>
            </a:xfrm>
          </p:grpSpPr>
          <p:sp>
            <p:nvSpPr>
              <p:cNvPr id="43031" name="Oval 41"/>
              <p:cNvSpPr>
                <a:spLocks noChangeArrowheads="1"/>
              </p:cNvSpPr>
              <p:nvPr/>
            </p:nvSpPr>
            <p:spPr bwMode="auto">
              <a:xfrm>
                <a:off x="1536" y="3168"/>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Update</a:t>
                </a:r>
              </a:p>
              <a:p>
                <a:pPr algn="ctr" eaLnBrk="1" hangingPunct="1"/>
                <a:r>
                  <a:rPr lang="en-US" altLang="en-US"/>
                  <a:t>Catalog</a:t>
                </a:r>
              </a:p>
            </p:txBody>
          </p:sp>
          <p:sp>
            <p:nvSpPr>
              <p:cNvPr id="43032" name="Line 42"/>
              <p:cNvSpPr>
                <a:spLocks noChangeShapeType="1"/>
              </p:cNvSpPr>
              <p:nvPr/>
            </p:nvSpPr>
            <p:spPr bwMode="auto">
              <a:xfrm flipH="1">
                <a:off x="2496" y="3360"/>
                <a:ext cx="43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grpSp>
      <p:grpSp>
        <p:nvGrpSpPr>
          <p:cNvPr id="10" name="Group 43"/>
          <p:cNvGrpSpPr>
            <a:grpSpLocks/>
          </p:cNvGrpSpPr>
          <p:nvPr/>
        </p:nvGrpSpPr>
        <p:grpSpPr bwMode="auto">
          <a:xfrm>
            <a:off x="5410200" y="3810000"/>
            <a:ext cx="3352800" cy="2317750"/>
            <a:chOff x="3408" y="2400"/>
            <a:chExt cx="2112" cy="1460"/>
          </a:xfrm>
        </p:grpSpPr>
        <p:grpSp>
          <p:nvGrpSpPr>
            <p:cNvPr id="43018" name="Group 44"/>
            <p:cNvGrpSpPr>
              <a:grpSpLocks/>
            </p:cNvGrpSpPr>
            <p:nvPr/>
          </p:nvGrpSpPr>
          <p:grpSpPr bwMode="auto">
            <a:xfrm>
              <a:off x="4704" y="2553"/>
              <a:ext cx="816" cy="1307"/>
              <a:chOff x="576" y="1344"/>
              <a:chExt cx="816" cy="1307"/>
            </a:xfrm>
          </p:grpSpPr>
          <p:sp>
            <p:nvSpPr>
              <p:cNvPr id="43023" name="Oval 45"/>
              <p:cNvSpPr>
                <a:spLocks noChangeArrowheads="1"/>
              </p:cNvSpPr>
              <p:nvPr/>
            </p:nvSpPr>
            <p:spPr bwMode="auto">
              <a:xfrm>
                <a:off x="864" y="1344"/>
                <a:ext cx="192" cy="19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eaLnBrk="1" hangingPunct="1"/>
                <a:endParaRPr lang="en-US" altLang="en-US"/>
              </a:p>
            </p:txBody>
          </p:sp>
          <p:sp>
            <p:nvSpPr>
              <p:cNvPr id="43024" name="Line 46"/>
              <p:cNvSpPr>
                <a:spLocks noChangeShapeType="1"/>
              </p:cNvSpPr>
              <p:nvPr/>
            </p:nvSpPr>
            <p:spPr bwMode="auto">
              <a:xfrm>
                <a:off x="960" y="1536"/>
                <a:ext cx="0" cy="336"/>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25" name="Line 47"/>
              <p:cNvSpPr>
                <a:spLocks noChangeShapeType="1"/>
              </p:cNvSpPr>
              <p:nvPr/>
            </p:nvSpPr>
            <p:spPr bwMode="auto">
              <a:xfrm>
                <a:off x="864" y="1680"/>
                <a:ext cx="192" cy="0"/>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26" name="Line 48"/>
              <p:cNvSpPr>
                <a:spLocks noChangeShapeType="1"/>
              </p:cNvSpPr>
              <p:nvPr/>
            </p:nvSpPr>
            <p:spPr bwMode="auto">
              <a:xfrm flipH="1">
                <a:off x="816"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27" name="Line 49"/>
              <p:cNvSpPr>
                <a:spLocks noChangeShapeType="1"/>
              </p:cNvSpPr>
              <p:nvPr/>
            </p:nvSpPr>
            <p:spPr bwMode="auto">
              <a:xfrm>
                <a:off x="960" y="1872"/>
                <a:ext cx="144" cy="19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28" name="Text Box 50"/>
              <p:cNvSpPr txBox="1">
                <a:spLocks noChangeArrowheads="1"/>
              </p:cNvSpPr>
              <p:nvPr/>
            </p:nvSpPr>
            <p:spPr bwMode="auto">
              <a:xfrm>
                <a:off x="576" y="2160"/>
                <a:ext cx="816" cy="4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pPr eaLnBrk="1" hangingPunct="1">
                  <a:spcBef>
                    <a:spcPct val="50000"/>
                  </a:spcBef>
                </a:pPr>
                <a:r>
                  <a:rPr lang="en-US" altLang="en-US"/>
                  <a:t>Journal</a:t>
                </a:r>
              </a:p>
              <a:p>
                <a:pPr eaLnBrk="1" hangingPunct="1">
                  <a:spcBef>
                    <a:spcPct val="50000"/>
                  </a:spcBef>
                </a:pPr>
                <a:r>
                  <a:rPr lang="en-US" altLang="en-US"/>
                  <a:t>Borrower</a:t>
                </a:r>
              </a:p>
            </p:txBody>
          </p:sp>
        </p:grpSp>
        <p:sp>
          <p:nvSpPr>
            <p:cNvPr id="43019" name="Oval 51"/>
            <p:cNvSpPr>
              <a:spLocks noChangeArrowheads="1"/>
            </p:cNvSpPr>
            <p:nvPr/>
          </p:nvSpPr>
          <p:spPr bwMode="auto">
            <a:xfrm>
              <a:off x="3408" y="2400"/>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Borrow</a:t>
              </a:r>
            </a:p>
            <a:p>
              <a:pPr algn="ctr" eaLnBrk="1" hangingPunct="1"/>
              <a:r>
                <a:rPr lang="en-US" altLang="en-US"/>
                <a:t>Journal</a:t>
              </a:r>
            </a:p>
          </p:txBody>
        </p:sp>
        <p:sp>
          <p:nvSpPr>
            <p:cNvPr id="43020" name="Line 52"/>
            <p:cNvSpPr>
              <a:spLocks noChangeShapeType="1"/>
            </p:cNvSpPr>
            <p:nvPr/>
          </p:nvSpPr>
          <p:spPr bwMode="auto">
            <a:xfrm flipH="1" flipV="1">
              <a:off x="4368" y="2640"/>
              <a:ext cx="432" cy="249"/>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43021" name="Oval 53"/>
            <p:cNvSpPr>
              <a:spLocks noChangeArrowheads="1"/>
            </p:cNvSpPr>
            <p:nvPr/>
          </p:nvSpPr>
          <p:spPr bwMode="auto">
            <a:xfrm>
              <a:off x="3408" y="3072"/>
              <a:ext cx="960" cy="432"/>
            </a:xfrm>
            <a:prstGeom prst="ellipse">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p>
              <a:pPr algn="ctr" eaLnBrk="1" hangingPunct="1"/>
              <a:r>
                <a:rPr lang="en-US" altLang="en-US"/>
                <a:t>Return</a:t>
              </a:r>
            </a:p>
            <a:p>
              <a:pPr algn="ctr" eaLnBrk="1" hangingPunct="1"/>
              <a:r>
                <a:rPr lang="en-US" altLang="en-US"/>
                <a:t>Journal</a:t>
              </a:r>
            </a:p>
          </p:txBody>
        </p:sp>
        <p:sp>
          <p:nvSpPr>
            <p:cNvPr id="43022" name="Line 54"/>
            <p:cNvSpPr>
              <a:spLocks noChangeShapeType="1"/>
            </p:cNvSpPr>
            <p:nvPr/>
          </p:nvSpPr>
          <p:spPr bwMode="auto">
            <a:xfrm flipH="1">
              <a:off x="4368" y="2880"/>
              <a:ext cx="432" cy="384"/>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a:lstStyle/>
            <a:p>
              <a:endParaRPr lang="en-US"/>
            </a:p>
          </p:txBody>
        </p:sp>
      </p:grpSp>
    </p:spTree>
    <p:extLst>
      <p:ext uri="{BB962C8B-B14F-4D97-AF65-F5344CB8AC3E}">
        <p14:creationId xmlns:p14="http://schemas.microsoft.com/office/powerpoint/2010/main" val="3249714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499"/>
                                          </p:stCondLst>
                                        </p:cTn>
                                        <p:tgtEl>
                                          <p:spTgt spid="3"/>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499"/>
                                          </p:stCondLst>
                                        </p:cTn>
                                        <p:tgtEl>
                                          <p:spTgt spid="10"/>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499"/>
                                          </p:stCondLst>
                                        </p:cTn>
                                        <p:tgtEl>
                                          <p:spTgt spid="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499"/>
                                          </p:stCondLst>
                                        </p:cTn>
                                        <p:tgtEl>
                                          <p:spTgt spid="5"/>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9"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dissolve">
                                      <p:cBhvr>
                                        <p:cTn id="2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838200"/>
          </a:xfrm>
        </p:spPr>
        <p:txBody>
          <a:bodyPr>
            <a:normAutofit/>
          </a:bodyPr>
          <a:lstStyle/>
          <a:p>
            <a:r>
              <a:rPr lang="en-US" sz="3600" dirty="0" smtClean="0"/>
              <a:t>Banking System Case Study</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838200"/>
            <a:ext cx="8229600" cy="5287963"/>
          </a:xfrm>
        </p:spPr>
        <p:txBody>
          <a:bodyPr>
            <a:normAutofit fontScale="70000" lnSpcReduction="20000"/>
          </a:bodyPr>
          <a:lstStyle/>
          <a:p>
            <a:pPr>
              <a:buNone/>
            </a:pPr>
            <a:endParaRPr lang="en-US" dirty="0" smtClean="0"/>
          </a:p>
          <a:p>
            <a:pPr>
              <a:buNone/>
            </a:pPr>
            <a:r>
              <a:rPr lang="en-US" dirty="0" smtClean="0"/>
              <a:t>     A bank has several automated teller machines (ATMs), which are geographically distributed and connected via a wide area network to a central server. Each ATM machine has a card reader, a cash dispenser, a keyboard/display, and a receipt printer. By using the ATM machine, a customer can withdraw cash from either checking or savings account, query the balance of an account, or transfer funds from one account to another. A transaction is initiated when a customer inserts an ATM card into the card reader. Encoded on the magnetic strip on the back of the ATM card are the card number, the start date, and the expiration date. Assuming the card is recognized, the system validates the ATM card to determine that the expiration date has not passed, that the user-entered PIN (personal identification number) matches the PIN maintained by the system, and that the card is not lost or stolen. The customer is allowed three attempts to enter the correct PIN; the card is confiscated if the third attempt fails. Cards that have been reported lost or stolen are also confiscated. </a:t>
            </a:r>
          </a:p>
          <a:p>
            <a:pPr>
              <a:buNone/>
            </a:pPr>
            <a:endParaRPr lang="en-US" b="1" dirty="0"/>
          </a:p>
        </p:txBody>
      </p:sp>
    </p:spTree>
    <p:extLst>
      <p:ext uri="{BB962C8B-B14F-4D97-AF65-F5344CB8AC3E}">
        <p14:creationId xmlns:p14="http://schemas.microsoft.com/office/powerpoint/2010/main" val="188773629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dirty="0" smtClean="0"/>
              <a:t>Banking System Case Study</a:t>
            </a:r>
            <a:endParaRPr lang="en-US" dirty="0"/>
          </a:p>
        </p:txBody>
      </p:sp>
      <p:sp>
        <p:nvSpPr>
          <p:cNvPr id="3" name="Content Placeholder 2"/>
          <p:cNvSpPr>
            <a:spLocks noGrp="1"/>
          </p:cNvSpPr>
          <p:nvPr>
            <p:ph idx="1"/>
          </p:nvPr>
        </p:nvSpPr>
        <p:spPr>
          <a:xfrm>
            <a:off x="457200" y="990600"/>
            <a:ext cx="8229600" cy="5135563"/>
          </a:xfrm>
        </p:spPr>
        <p:txBody>
          <a:bodyPr>
            <a:normAutofit fontScale="92500" lnSpcReduction="10000"/>
          </a:bodyPr>
          <a:lstStyle/>
          <a:p>
            <a:r>
              <a:rPr lang="en-US" dirty="0" smtClean="0"/>
              <a:t>An ATM operator may start up and close down the ATM to replenish the ATM cash dispenser and for routine maintenance. It is assumed that functionality to open and close accounts and to create, update, and delete customer and debit card records is provided by an existing system and is not part of this problem.</a:t>
            </a:r>
          </a:p>
          <a:p>
            <a:pPr>
              <a:buNone/>
            </a:pPr>
            <a:endParaRPr lang="en-US" dirty="0" smtClean="0"/>
          </a:p>
          <a:p>
            <a:r>
              <a:rPr lang="en-US" dirty="0" smtClean="0"/>
              <a:t>‘Designing Concurrent, Distributed, and Real-Time Applications with UML’ by H. </a:t>
            </a:r>
            <a:r>
              <a:rPr lang="en-US" dirty="0" err="1" smtClean="0"/>
              <a:t>Gomaa</a:t>
            </a:r>
            <a:r>
              <a:rPr lang="en-US" dirty="0" smtClean="0"/>
              <a:t>, Addison-Wesley, 2000</a:t>
            </a:r>
          </a:p>
          <a:p>
            <a:endParaRPr lang="en-US" dirty="0"/>
          </a:p>
        </p:txBody>
      </p:sp>
    </p:spTree>
    <p:extLst>
      <p:ext uri="{BB962C8B-B14F-4D97-AF65-F5344CB8AC3E}">
        <p14:creationId xmlns:p14="http://schemas.microsoft.com/office/powerpoint/2010/main" val="71874418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dirty="0" smtClean="0"/>
              <a:t>Use Case Model</a:t>
            </a:r>
            <a:endParaRPr lang="en-US" dirty="0"/>
          </a:p>
        </p:txBody>
      </p:sp>
      <p:sp>
        <p:nvSpPr>
          <p:cNvPr id="3" name="Content Placeholder 2"/>
          <p:cNvSpPr>
            <a:spLocks noGrp="1"/>
          </p:cNvSpPr>
          <p:nvPr>
            <p:ph idx="1"/>
          </p:nvPr>
        </p:nvSpPr>
        <p:spPr>
          <a:xfrm>
            <a:off x="457200" y="838200"/>
            <a:ext cx="8229600" cy="5287963"/>
          </a:xfrm>
        </p:spPr>
        <p:txBody>
          <a:bodyPr>
            <a:normAutofit fontScale="92500" lnSpcReduction="20000"/>
          </a:bodyPr>
          <a:lstStyle/>
          <a:p>
            <a:r>
              <a:rPr lang="en-US" dirty="0" smtClean="0"/>
              <a:t>The use cases are described in the use case model</a:t>
            </a:r>
          </a:p>
          <a:p>
            <a:r>
              <a:rPr lang="en-US" dirty="0" smtClean="0"/>
              <a:t>There are two actors of this system</a:t>
            </a:r>
          </a:p>
          <a:p>
            <a:pPr lvl="1"/>
            <a:r>
              <a:rPr lang="en-US" dirty="0" smtClean="0"/>
              <a:t>ATM Customer</a:t>
            </a:r>
          </a:p>
          <a:p>
            <a:pPr lvl="1"/>
            <a:r>
              <a:rPr lang="en-US" dirty="0" smtClean="0"/>
              <a:t>Operator</a:t>
            </a:r>
          </a:p>
          <a:p>
            <a:pPr>
              <a:lnSpc>
                <a:spcPct val="90000"/>
              </a:lnSpc>
            </a:pPr>
            <a:r>
              <a:rPr lang="en-US" dirty="0" smtClean="0"/>
              <a:t>ATM Customer</a:t>
            </a:r>
          </a:p>
          <a:p>
            <a:pPr lvl="1"/>
            <a:r>
              <a:rPr lang="en-US" dirty="0" smtClean="0"/>
              <a:t>Withdraws funds from the checking or savings account</a:t>
            </a:r>
          </a:p>
          <a:p>
            <a:pPr lvl="1"/>
            <a:r>
              <a:rPr lang="en-US" dirty="0" smtClean="0"/>
              <a:t>Query the balance of an account</a:t>
            </a:r>
          </a:p>
          <a:p>
            <a:pPr lvl="1"/>
            <a:r>
              <a:rPr lang="en-US" dirty="0" smtClean="0"/>
              <a:t>Transfer funds from one account to another</a:t>
            </a:r>
          </a:p>
          <a:p>
            <a:pPr lvl="1"/>
            <a:r>
              <a:rPr lang="en-US" dirty="0" smtClean="0"/>
              <a:t>The ATM customer interacts with the system via the ATM card reader, keyboard/display, cash dispenser, and receipt printer</a:t>
            </a:r>
          </a:p>
          <a:p>
            <a:endParaRPr lang="en-US" dirty="0"/>
          </a:p>
        </p:txBody>
      </p:sp>
    </p:spTree>
    <p:extLst>
      <p:ext uri="{BB962C8B-B14F-4D97-AF65-F5344CB8AC3E}">
        <p14:creationId xmlns:p14="http://schemas.microsoft.com/office/powerpoint/2010/main" val="28108114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534400" cy="838200"/>
          </a:xfrm>
        </p:spPr>
        <p:txBody>
          <a:bodyPr>
            <a:normAutofit/>
          </a:bodyPr>
          <a:lstStyle/>
          <a:p>
            <a:r>
              <a:rPr lang="en-US" sz="3600" dirty="0" smtClean="0">
                <a:latin typeface="Arial" pitchFamily="34" charset="0"/>
                <a:cs typeface="Arial" pitchFamily="34" charset="0"/>
              </a:rPr>
              <a:t>Problems of Requirement Analysis </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914400"/>
            <a:ext cx="8229600" cy="5211763"/>
          </a:xfrm>
        </p:spPr>
        <p:txBody>
          <a:bodyPr>
            <a:normAutofit lnSpcReduction="10000"/>
          </a:bodyPr>
          <a:lstStyle/>
          <a:p>
            <a:pPr marL="488950" indent="-488950" defTabSz="962025">
              <a:lnSpc>
                <a:spcPct val="90000"/>
              </a:lnSpc>
            </a:pPr>
            <a:r>
              <a:rPr lang="en-GB" dirty="0" smtClean="0"/>
              <a:t>Stakeholders don’t know what they really want.</a:t>
            </a:r>
          </a:p>
          <a:p>
            <a:pPr marL="488950" indent="-488950" defTabSz="962025">
              <a:lnSpc>
                <a:spcPct val="90000"/>
              </a:lnSpc>
            </a:pPr>
            <a:r>
              <a:rPr lang="en-GB" dirty="0" smtClean="0"/>
              <a:t>Stakeholders express requirements in their own terms.</a:t>
            </a:r>
          </a:p>
          <a:p>
            <a:pPr marL="488950" indent="-488950" defTabSz="962025">
              <a:lnSpc>
                <a:spcPct val="90000"/>
              </a:lnSpc>
            </a:pPr>
            <a:r>
              <a:rPr lang="en-GB" dirty="0" smtClean="0"/>
              <a:t>Different stakeholders may have conflicting requirements.</a:t>
            </a:r>
          </a:p>
          <a:p>
            <a:pPr marL="488950" indent="-488950" defTabSz="962025">
              <a:lnSpc>
                <a:spcPct val="90000"/>
              </a:lnSpc>
            </a:pPr>
            <a:r>
              <a:rPr lang="en-GB" dirty="0" smtClean="0"/>
              <a:t>Organisational and political factors may influence the system requirements.</a:t>
            </a:r>
          </a:p>
          <a:p>
            <a:pPr marL="488950" indent="-488950" defTabSz="962025">
              <a:lnSpc>
                <a:spcPct val="90000"/>
              </a:lnSpc>
            </a:pPr>
            <a:r>
              <a:rPr lang="en-GB" dirty="0" smtClean="0"/>
              <a:t>The requirements change during the analysis process. New stakeholders may emerge and the business environment change</a:t>
            </a:r>
            <a:endParaRPr lang="en-US"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0"/>
            <a:ext cx="8534400" cy="838200"/>
          </a:xfrm>
        </p:spPr>
        <p:txBody>
          <a:bodyPr>
            <a:normAutofit/>
          </a:bodyPr>
          <a:lstStyle/>
          <a:p>
            <a:r>
              <a:rPr lang="en-US" dirty="0" smtClean="0"/>
              <a:t>ATM Operator</a:t>
            </a:r>
            <a:endParaRPr lang="en-US" dirty="0"/>
          </a:p>
        </p:txBody>
      </p:sp>
      <p:sp>
        <p:nvSpPr>
          <p:cNvPr id="3" name="Content Placeholder 2"/>
          <p:cNvSpPr>
            <a:spLocks noGrp="1"/>
          </p:cNvSpPr>
          <p:nvPr>
            <p:ph idx="1"/>
          </p:nvPr>
        </p:nvSpPr>
        <p:spPr>
          <a:xfrm>
            <a:off x="457200" y="990600"/>
            <a:ext cx="8229600" cy="5135563"/>
          </a:xfrm>
        </p:spPr>
        <p:txBody>
          <a:bodyPr/>
          <a:lstStyle/>
          <a:p>
            <a:r>
              <a:rPr lang="en-US" dirty="0" smtClean="0"/>
              <a:t>Shutdowns the ATM</a:t>
            </a:r>
          </a:p>
          <a:p>
            <a:r>
              <a:rPr lang="en-US" dirty="0" smtClean="0"/>
              <a:t>replenishes the ATM cash dispenser</a:t>
            </a:r>
          </a:p>
          <a:p>
            <a:r>
              <a:rPr lang="en-US" dirty="0" smtClean="0"/>
              <a:t>Starts the ATM</a:t>
            </a:r>
          </a:p>
          <a:p>
            <a:r>
              <a:rPr lang="en-US" dirty="0" smtClean="0"/>
              <a:t>Use Cases for ATM Operator</a:t>
            </a:r>
          </a:p>
          <a:p>
            <a:pPr lvl="1">
              <a:lnSpc>
                <a:spcPct val="80000"/>
              </a:lnSpc>
            </a:pPr>
            <a:r>
              <a:rPr lang="en-US" sz="2600" dirty="0" smtClean="0"/>
              <a:t>Add cash</a:t>
            </a:r>
          </a:p>
          <a:p>
            <a:pPr lvl="1">
              <a:lnSpc>
                <a:spcPct val="80000"/>
              </a:lnSpc>
            </a:pPr>
            <a:r>
              <a:rPr lang="en-US" sz="2600" dirty="0" smtClean="0"/>
              <a:t>Startup</a:t>
            </a:r>
          </a:p>
          <a:p>
            <a:pPr lvl="1">
              <a:lnSpc>
                <a:spcPct val="80000"/>
              </a:lnSpc>
            </a:pPr>
            <a:r>
              <a:rPr lang="en-US" sz="2600" dirty="0" smtClean="0"/>
              <a:t>Shutdown</a:t>
            </a:r>
          </a:p>
          <a:p>
            <a:endParaRPr lang="en-US" dirty="0"/>
          </a:p>
        </p:txBody>
      </p:sp>
      <p:grpSp>
        <p:nvGrpSpPr>
          <p:cNvPr id="4" name="Group 3"/>
          <p:cNvGrpSpPr/>
          <p:nvPr/>
        </p:nvGrpSpPr>
        <p:grpSpPr>
          <a:xfrm>
            <a:off x="4191000" y="3429000"/>
            <a:ext cx="3810000" cy="3165475"/>
            <a:chOff x="3352800" y="2549525"/>
            <a:chExt cx="3810000" cy="3165475"/>
          </a:xfrm>
          <a:solidFill>
            <a:schemeClr val="accent1"/>
          </a:solidFill>
        </p:grpSpPr>
        <p:sp>
          <p:nvSpPr>
            <p:cNvPr id="5" name="Rectangle 6"/>
            <p:cNvSpPr>
              <a:spLocks noChangeArrowheads="1"/>
            </p:cNvSpPr>
            <p:nvPr/>
          </p:nvSpPr>
          <p:spPr bwMode="auto">
            <a:xfrm>
              <a:off x="3352800" y="2549525"/>
              <a:ext cx="2203450" cy="3165475"/>
            </a:xfrm>
            <a:prstGeom prst="rect">
              <a:avLst/>
            </a:prstGeom>
            <a:grpFill/>
            <a:ln w="9525">
              <a:solidFill>
                <a:srgbClr val="FFFF00"/>
              </a:solidFill>
              <a:miter lim="800000"/>
              <a:headEnd/>
              <a:tailEnd/>
            </a:ln>
            <a:effectLst/>
          </p:spPr>
          <p:txBody>
            <a:bodyPr wrap="none" anchor="ctr"/>
            <a:lstStyle/>
            <a:p>
              <a:endParaRPr lang="en-US"/>
            </a:p>
          </p:txBody>
        </p:sp>
        <p:sp>
          <p:nvSpPr>
            <p:cNvPr id="6" name="Oval 17"/>
            <p:cNvSpPr>
              <a:spLocks noChangeArrowheads="1"/>
            </p:cNvSpPr>
            <p:nvPr/>
          </p:nvSpPr>
          <p:spPr bwMode="auto">
            <a:xfrm>
              <a:off x="3803650" y="3702050"/>
              <a:ext cx="1336675" cy="771525"/>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Startup</a:t>
              </a:r>
            </a:p>
          </p:txBody>
        </p:sp>
        <p:sp>
          <p:nvSpPr>
            <p:cNvPr id="7" name="Oval 18"/>
            <p:cNvSpPr>
              <a:spLocks noChangeArrowheads="1"/>
            </p:cNvSpPr>
            <p:nvPr/>
          </p:nvSpPr>
          <p:spPr bwMode="auto">
            <a:xfrm>
              <a:off x="3814763" y="4673600"/>
              <a:ext cx="1317625" cy="769938"/>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Shutdown</a:t>
              </a:r>
            </a:p>
          </p:txBody>
        </p:sp>
        <p:sp>
          <p:nvSpPr>
            <p:cNvPr id="8" name="Line 23"/>
            <p:cNvSpPr>
              <a:spLocks noChangeShapeType="1"/>
            </p:cNvSpPr>
            <p:nvPr/>
          </p:nvSpPr>
          <p:spPr bwMode="auto">
            <a:xfrm flipH="1">
              <a:off x="5156200" y="3898900"/>
              <a:ext cx="974725" cy="203200"/>
            </a:xfrm>
            <a:prstGeom prst="line">
              <a:avLst/>
            </a:prstGeom>
            <a:grpFill/>
            <a:ln w="38100">
              <a:solidFill>
                <a:srgbClr val="FFFF00"/>
              </a:solidFill>
              <a:round/>
              <a:headEnd/>
              <a:tailEnd/>
            </a:ln>
            <a:effectLst/>
          </p:spPr>
          <p:txBody>
            <a:bodyPr wrap="none" anchor="ctr"/>
            <a:lstStyle/>
            <a:p>
              <a:endParaRPr lang="en-US"/>
            </a:p>
          </p:txBody>
        </p:sp>
        <p:sp>
          <p:nvSpPr>
            <p:cNvPr id="9" name="Line 24"/>
            <p:cNvSpPr>
              <a:spLocks noChangeShapeType="1"/>
            </p:cNvSpPr>
            <p:nvPr/>
          </p:nvSpPr>
          <p:spPr bwMode="auto">
            <a:xfrm flipH="1">
              <a:off x="5180013" y="4162425"/>
              <a:ext cx="1033462" cy="873125"/>
            </a:xfrm>
            <a:prstGeom prst="line">
              <a:avLst/>
            </a:prstGeom>
            <a:grpFill/>
            <a:ln w="38100">
              <a:solidFill>
                <a:srgbClr val="FFFF00"/>
              </a:solidFill>
              <a:round/>
              <a:headEnd/>
              <a:tailEnd/>
            </a:ln>
            <a:effectLst/>
          </p:spPr>
          <p:txBody>
            <a:bodyPr wrap="none" anchor="ctr"/>
            <a:lstStyle/>
            <a:p>
              <a:endParaRPr lang="en-US"/>
            </a:p>
          </p:txBody>
        </p:sp>
        <p:grpSp>
          <p:nvGrpSpPr>
            <p:cNvPr id="10" name="Group 25"/>
            <p:cNvGrpSpPr>
              <a:grpSpLocks/>
            </p:cNvGrpSpPr>
            <p:nvPr/>
          </p:nvGrpSpPr>
          <p:grpSpPr bwMode="auto">
            <a:xfrm>
              <a:off x="6434138" y="3500438"/>
              <a:ext cx="357188" cy="658812"/>
              <a:chOff x="48" y="1936"/>
              <a:chExt cx="416" cy="696"/>
            </a:xfrm>
            <a:grpFill/>
          </p:grpSpPr>
          <p:sp>
            <p:nvSpPr>
              <p:cNvPr id="14" name="AutoShape 26"/>
              <p:cNvSpPr>
                <a:spLocks noChangeArrowheads="1"/>
              </p:cNvSpPr>
              <p:nvPr/>
            </p:nvSpPr>
            <p:spPr bwMode="auto">
              <a:xfrm>
                <a:off x="176" y="1936"/>
                <a:ext cx="144" cy="144"/>
              </a:xfrm>
              <a:prstGeom prst="flowChartConnector">
                <a:avLst/>
              </a:prstGeom>
              <a:grpFill/>
              <a:ln w="38100">
                <a:solidFill>
                  <a:srgbClr val="FFFF00"/>
                </a:solidFill>
                <a:round/>
                <a:headEnd/>
                <a:tailEnd/>
              </a:ln>
              <a:effectLst/>
            </p:spPr>
            <p:txBody>
              <a:bodyPr wrap="none" anchor="ctr"/>
              <a:lstStyle/>
              <a:p>
                <a:endParaRPr lang="en-US"/>
              </a:p>
            </p:txBody>
          </p:sp>
          <p:sp>
            <p:nvSpPr>
              <p:cNvPr id="15" name="Line 27"/>
              <p:cNvSpPr>
                <a:spLocks noChangeShapeType="1"/>
              </p:cNvSpPr>
              <p:nvPr/>
            </p:nvSpPr>
            <p:spPr bwMode="auto">
              <a:xfrm flipV="1">
                <a:off x="80" y="2224"/>
                <a:ext cx="352" cy="0"/>
              </a:xfrm>
              <a:prstGeom prst="line">
                <a:avLst/>
              </a:prstGeom>
              <a:grpFill/>
              <a:ln w="38100">
                <a:solidFill>
                  <a:srgbClr val="FFFF00"/>
                </a:solidFill>
                <a:round/>
                <a:headEnd/>
                <a:tailEnd/>
              </a:ln>
              <a:effectLst/>
            </p:spPr>
            <p:txBody>
              <a:bodyPr wrap="none" anchor="ctr"/>
              <a:lstStyle/>
              <a:p>
                <a:endParaRPr lang="en-US"/>
              </a:p>
            </p:txBody>
          </p:sp>
          <p:sp>
            <p:nvSpPr>
              <p:cNvPr id="16" name="Line 28"/>
              <p:cNvSpPr>
                <a:spLocks noChangeShapeType="1"/>
              </p:cNvSpPr>
              <p:nvPr/>
            </p:nvSpPr>
            <p:spPr bwMode="auto">
              <a:xfrm>
                <a:off x="240" y="2104"/>
                <a:ext cx="0" cy="264"/>
              </a:xfrm>
              <a:prstGeom prst="line">
                <a:avLst/>
              </a:prstGeom>
              <a:grpFill/>
              <a:ln w="38100">
                <a:solidFill>
                  <a:srgbClr val="FFFF00"/>
                </a:solidFill>
                <a:round/>
                <a:headEnd/>
                <a:tailEnd/>
              </a:ln>
              <a:effectLst/>
            </p:spPr>
            <p:txBody>
              <a:bodyPr wrap="none" anchor="ctr"/>
              <a:lstStyle/>
              <a:p>
                <a:endParaRPr lang="en-US"/>
              </a:p>
            </p:txBody>
          </p:sp>
          <p:sp>
            <p:nvSpPr>
              <p:cNvPr id="17" name="Line 29"/>
              <p:cNvSpPr>
                <a:spLocks noChangeShapeType="1"/>
              </p:cNvSpPr>
              <p:nvPr/>
            </p:nvSpPr>
            <p:spPr bwMode="auto">
              <a:xfrm flipH="1">
                <a:off x="48" y="2368"/>
                <a:ext cx="184" cy="264"/>
              </a:xfrm>
              <a:prstGeom prst="line">
                <a:avLst/>
              </a:prstGeom>
              <a:grpFill/>
              <a:ln w="38100">
                <a:solidFill>
                  <a:srgbClr val="FFFF00"/>
                </a:solidFill>
                <a:round/>
                <a:headEnd/>
                <a:tailEnd/>
              </a:ln>
              <a:effectLst/>
            </p:spPr>
            <p:txBody>
              <a:bodyPr wrap="none" anchor="ctr"/>
              <a:lstStyle/>
              <a:p>
                <a:endParaRPr lang="en-US"/>
              </a:p>
            </p:txBody>
          </p:sp>
          <p:sp>
            <p:nvSpPr>
              <p:cNvPr id="18" name="Line 30"/>
              <p:cNvSpPr>
                <a:spLocks noChangeShapeType="1"/>
              </p:cNvSpPr>
              <p:nvPr/>
            </p:nvSpPr>
            <p:spPr bwMode="auto">
              <a:xfrm>
                <a:off x="232" y="2376"/>
                <a:ext cx="232" cy="248"/>
              </a:xfrm>
              <a:prstGeom prst="line">
                <a:avLst/>
              </a:prstGeom>
              <a:grpFill/>
              <a:ln w="38100">
                <a:solidFill>
                  <a:srgbClr val="FFFF00"/>
                </a:solidFill>
                <a:round/>
                <a:headEnd/>
                <a:tailEnd/>
              </a:ln>
              <a:effectLst/>
            </p:spPr>
            <p:txBody>
              <a:bodyPr wrap="none" anchor="ctr"/>
              <a:lstStyle/>
              <a:p>
                <a:endParaRPr lang="en-US"/>
              </a:p>
            </p:txBody>
          </p:sp>
        </p:grpSp>
        <p:sp>
          <p:nvSpPr>
            <p:cNvPr id="11" name="Text Box 31"/>
            <p:cNvSpPr txBox="1">
              <a:spLocks noChangeArrowheads="1"/>
            </p:cNvSpPr>
            <p:nvPr/>
          </p:nvSpPr>
          <p:spPr bwMode="auto">
            <a:xfrm>
              <a:off x="6076950" y="4340225"/>
              <a:ext cx="1085850" cy="366713"/>
            </a:xfrm>
            <a:prstGeom prst="rect">
              <a:avLst/>
            </a:prstGeom>
            <a:grpFill/>
            <a:ln w="12700">
              <a:noFill/>
              <a:prstDash val="dash"/>
              <a:miter lim="800000"/>
              <a:headEnd/>
              <a:tailEnd/>
            </a:ln>
            <a:effectLst/>
          </p:spPr>
          <p:txBody>
            <a:bodyPr wrap="none" anchor="ctr">
              <a:spAutoFit/>
            </a:bodyPr>
            <a:lstStyle/>
            <a:p>
              <a:pPr algn="ctr" eaLnBrk="0" hangingPunct="0">
                <a:spcBef>
                  <a:spcPct val="5000"/>
                </a:spcBef>
              </a:pPr>
              <a:r>
                <a:rPr lang="en-US" sz="1800">
                  <a:solidFill>
                    <a:srgbClr val="FFFF00"/>
                  </a:solidFill>
                  <a:latin typeface="Arial" charset="0"/>
                </a:rPr>
                <a:t>Operator</a:t>
              </a:r>
            </a:p>
          </p:txBody>
        </p:sp>
        <p:sp>
          <p:nvSpPr>
            <p:cNvPr id="12" name="Oval 32"/>
            <p:cNvSpPr>
              <a:spLocks noChangeArrowheads="1"/>
            </p:cNvSpPr>
            <p:nvPr/>
          </p:nvSpPr>
          <p:spPr bwMode="auto">
            <a:xfrm>
              <a:off x="3832225" y="2743200"/>
              <a:ext cx="1279525" cy="771525"/>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Add</a:t>
              </a:r>
            </a:p>
            <a:p>
              <a:pPr algn="ctr" eaLnBrk="0" hangingPunct="0"/>
              <a:r>
                <a:rPr lang="en-US" sz="1800">
                  <a:solidFill>
                    <a:srgbClr val="FFFF00"/>
                  </a:solidFill>
                  <a:latin typeface="Arial" charset="0"/>
                </a:rPr>
                <a:t>cash</a:t>
              </a:r>
            </a:p>
          </p:txBody>
        </p:sp>
        <p:sp>
          <p:nvSpPr>
            <p:cNvPr id="13" name="Line 33"/>
            <p:cNvSpPr>
              <a:spLocks noChangeShapeType="1"/>
            </p:cNvSpPr>
            <p:nvPr/>
          </p:nvSpPr>
          <p:spPr bwMode="auto">
            <a:xfrm flipH="1" flipV="1">
              <a:off x="5097463" y="3168650"/>
              <a:ext cx="1074737" cy="425450"/>
            </a:xfrm>
            <a:prstGeom prst="line">
              <a:avLst/>
            </a:prstGeom>
            <a:grpFill/>
            <a:ln w="38100">
              <a:solidFill>
                <a:srgbClr val="FFFF00"/>
              </a:solidFill>
              <a:round/>
              <a:headEnd/>
              <a:tailEnd/>
            </a:ln>
            <a:effectLst/>
          </p:spPr>
          <p:txBody>
            <a:bodyPr wrap="none" anchor="ctr"/>
            <a:lstStyle/>
            <a:p>
              <a:endParaRPr lang="en-US"/>
            </a:p>
          </p:txBody>
        </p:sp>
      </p:grpSp>
    </p:spTree>
    <p:extLst>
      <p:ext uri="{BB962C8B-B14F-4D97-AF65-F5344CB8AC3E}">
        <p14:creationId xmlns:p14="http://schemas.microsoft.com/office/powerpoint/2010/main" val="262501643"/>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991600" cy="914400"/>
          </a:xfrm>
        </p:spPr>
        <p:txBody>
          <a:bodyPr>
            <a:normAutofit/>
          </a:bodyPr>
          <a:lstStyle/>
          <a:p>
            <a:r>
              <a:rPr lang="en-US" dirty="0" smtClean="0"/>
              <a:t>Uses Case Diagram for ATM Operator</a:t>
            </a:r>
            <a:endParaRPr lang="en-US" dirty="0"/>
          </a:p>
        </p:txBody>
      </p:sp>
      <p:grpSp>
        <p:nvGrpSpPr>
          <p:cNvPr id="4" name="Content Placeholder 3"/>
          <p:cNvGrpSpPr>
            <a:grpSpLocks noGrp="1"/>
          </p:cNvGrpSpPr>
          <p:nvPr/>
        </p:nvGrpSpPr>
        <p:grpSpPr>
          <a:xfrm>
            <a:off x="457200" y="1066800"/>
            <a:ext cx="7604468" cy="5059363"/>
            <a:chOff x="3352800" y="2549525"/>
            <a:chExt cx="3520587" cy="3165475"/>
          </a:xfrm>
          <a:solidFill>
            <a:schemeClr val="accent1"/>
          </a:solidFill>
        </p:grpSpPr>
        <p:sp>
          <p:nvSpPr>
            <p:cNvPr id="5" name="Rectangle 6"/>
            <p:cNvSpPr>
              <a:spLocks noChangeArrowheads="1"/>
            </p:cNvSpPr>
            <p:nvPr/>
          </p:nvSpPr>
          <p:spPr bwMode="auto">
            <a:xfrm>
              <a:off x="3352800" y="2549525"/>
              <a:ext cx="2203450" cy="3165475"/>
            </a:xfrm>
            <a:prstGeom prst="rect">
              <a:avLst/>
            </a:prstGeom>
            <a:grpFill/>
            <a:ln w="9525">
              <a:solidFill>
                <a:schemeClr val="tx1"/>
              </a:solidFill>
              <a:miter lim="800000"/>
              <a:headEnd/>
              <a:tailEnd/>
            </a:ln>
            <a:effectLst/>
          </p:spPr>
          <p:txBody>
            <a:bodyPr wrap="none" anchor="ctr"/>
            <a:lstStyle/>
            <a:p>
              <a:endParaRPr lang="en-US"/>
            </a:p>
          </p:txBody>
        </p:sp>
        <p:sp>
          <p:nvSpPr>
            <p:cNvPr id="6" name="Oval 17"/>
            <p:cNvSpPr>
              <a:spLocks noChangeArrowheads="1"/>
            </p:cNvSpPr>
            <p:nvPr/>
          </p:nvSpPr>
          <p:spPr bwMode="auto">
            <a:xfrm>
              <a:off x="3803650" y="3702050"/>
              <a:ext cx="1336675" cy="771525"/>
            </a:xfrm>
            <a:prstGeom prst="ellipse">
              <a:avLst/>
            </a:prstGeom>
            <a:grpFill/>
            <a:ln w="38100">
              <a:solidFill>
                <a:schemeClr val="tx1"/>
              </a:solidFill>
              <a:round/>
              <a:headEnd/>
              <a:tailEnd/>
            </a:ln>
            <a:effectLst/>
          </p:spPr>
          <p:txBody>
            <a:bodyPr wrap="none" anchor="ctr"/>
            <a:lstStyle/>
            <a:p>
              <a:pPr algn="ctr" eaLnBrk="0" hangingPunct="0"/>
              <a:r>
                <a:rPr lang="en-US" sz="1800" dirty="0">
                  <a:latin typeface="Arial" charset="0"/>
                </a:rPr>
                <a:t>Startup</a:t>
              </a:r>
            </a:p>
          </p:txBody>
        </p:sp>
        <p:sp>
          <p:nvSpPr>
            <p:cNvPr id="7" name="Oval 18"/>
            <p:cNvSpPr>
              <a:spLocks noChangeArrowheads="1"/>
            </p:cNvSpPr>
            <p:nvPr/>
          </p:nvSpPr>
          <p:spPr bwMode="auto">
            <a:xfrm>
              <a:off x="3814763" y="4673600"/>
              <a:ext cx="1317625" cy="769938"/>
            </a:xfrm>
            <a:prstGeom prst="ellipse">
              <a:avLst/>
            </a:prstGeom>
            <a:grpFill/>
            <a:ln w="38100">
              <a:solidFill>
                <a:schemeClr val="tx1"/>
              </a:solidFill>
              <a:round/>
              <a:headEnd/>
              <a:tailEnd/>
            </a:ln>
            <a:effectLst/>
          </p:spPr>
          <p:txBody>
            <a:bodyPr wrap="none" anchor="ctr"/>
            <a:lstStyle/>
            <a:p>
              <a:pPr algn="ctr" eaLnBrk="0" hangingPunct="0"/>
              <a:r>
                <a:rPr lang="en-US" sz="1800" dirty="0">
                  <a:latin typeface="Arial" charset="0"/>
                </a:rPr>
                <a:t>Shutdown</a:t>
              </a:r>
            </a:p>
          </p:txBody>
        </p:sp>
        <p:sp>
          <p:nvSpPr>
            <p:cNvPr id="8" name="Line 23"/>
            <p:cNvSpPr>
              <a:spLocks noChangeShapeType="1"/>
            </p:cNvSpPr>
            <p:nvPr/>
          </p:nvSpPr>
          <p:spPr bwMode="auto">
            <a:xfrm flipH="1">
              <a:off x="5156200" y="3898900"/>
              <a:ext cx="974725" cy="203200"/>
            </a:xfrm>
            <a:prstGeom prst="line">
              <a:avLst/>
            </a:prstGeom>
            <a:grpFill/>
            <a:ln w="38100">
              <a:solidFill>
                <a:schemeClr val="tx1"/>
              </a:solidFill>
              <a:round/>
              <a:headEnd/>
              <a:tailEnd/>
            </a:ln>
            <a:effectLst/>
          </p:spPr>
          <p:txBody>
            <a:bodyPr wrap="none" anchor="ctr"/>
            <a:lstStyle/>
            <a:p>
              <a:endParaRPr lang="en-US"/>
            </a:p>
          </p:txBody>
        </p:sp>
        <p:sp>
          <p:nvSpPr>
            <p:cNvPr id="9" name="Line 24"/>
            <p:cNvSpPr>
              <a:spLocks noChangeShapeType="1"/>
            </p:cNvSpPr>
            <p:nvPr/>
          </p:nvSpPr>
          <p:spPr bwMode="auto">
            <a:xfrm flipH="1">
              <a:off x="5180013" y="4162425"/>
              <a:ext cx="1033462" cy="873125"/>
            </a:xfrm>
            <a:prstGeom prst="line">
              <a:avLst/>
            </a:prstGeom>
            <a:grpFill/>
            <a:ln w="38100">
              <a:solidFill>
                <a:schemeClr val="tx1"/>
              </a:solidFill>
              <a:round/>
              <a:headEnd/>
              <a:tailEnd/>
            </a:ln>
            <a:effectLst/>
          </p:spPr>
          <p:txBody>
            <a:bodyPr wrap="none" anchor="ctr"/>
            <a:lstStyle/>
            <a:p>
              <a:endParaRPr lang="en-US"/>
            </a:p>
          </p:txBody>
        </p:sp>
        <p:grpSp>
          <p:nvGrpSpPr>
            <p:cNvPr id="10" name="Group 25"/>
            <p:cNvGrpSpPr>
              <a:grpSpLocks/>
            </p:cNvGrpSpPr>
            <p:nvPr/>
          </p:nvGrpSpPr>
          <p:grpSpPr bwMode="auto">
            <a:xfrm>
              <a:off x="6434138" y="3500438"/>
              <a:ext cx="357188" cy="658812"/>
              <a:chOff x="48" y="1936"/>
              <a:chExt cx="416" cy="696"/>
            </a:xfrm>
            <a:grpFill/>
          </p:grpSpPr>
          <p:sp>
            <p:nvSpPr>
              <p:cNvPr id="14" name="AutoShape 26"/>
              <p:cNvSpPr>
                <a:spLocks noChangeArrowheads="1"/>
              </p:cNvSpPr>
              <p:nvPr/>
            </p:nvSpPr>
            <p:spPr bwMode="auto">
              <a:xfrm>
                <a:off x="176" y="1936"/>
                <a:ext cx="144" cy="144"/>
              </a:xfrm>
              <a:prstGeom prst="flowChartConnector">
                <a:avLst/>
              </a:prstGeom>
              <a:grpFill/>
              <a:ln w="38100">
                <a:solidFill>
                  <a:schemeClr val="tx1"/>
                </a:solidFill>
                <a:round/>
                <a:headEnd/>
                <a:tailEnd/>
              </a:ln>
              <a:effectLst/>
            </p:spPr>
            <p:txBody>
              <a:bodyPr wrap="none" anchor="ctr"/>
              <a:lstStyle/>
              <a:p>
                <a:endParaRPr lang="en-US"/>
              </a:p>
            </p:txBody>
          </p:sp>
          <p:sp>
            <p:nvSpPr>
              <p:cNvPr id="15" name="Line 27"/>
              <p:cNvSpPr>
                <a:spLocks noChangeShapeType="1"/>
              </p:cNvSpPr>
              <p:nvPr/>
            </p:nvSpPr>
            <p:spPr bwMode="auto">
              <a:xfrm flipV="1">
                <a:off x="80" y="2224"/>
                <a:ext cx="352" cy="0"/>
              </a:xfrm>
              <a:prstGeom prst="line">
                <a:avLst/>
              </a:prstGeom>
              <a:grpFill/>
              <a:ln w="38100">
                <a:solidFill>
                  <a:schemeClr val="tx1"/>
                </a:solidFill>
                <a:round/>
                <a:headEnd/>
                <a:tailEnd/>
              </a:ln>
              <a:effectLst/>
            </p:spPr>
            <p:txBody>
              <a:bodyPr wrap="none" anchor="ctr"/>
              <a:lstStyle/>
              <a:p>
                <a:endParaRPr lang="en-US"/>
              </a:p>
            </p:txBody>
          </p:sp>
          <p:sp>
            <p:nvSpPr>
              <p:cNvPr id="16" name="Line 28"/>
              <p:cNvSpPr>
                <a:spLocks noChangeShapeType="1"/>
              </p:cNvSpPr>
              <p:nvPr/>
            </p:nvSpPr>
            <p:spPr bwMode="auto">
              <a:xfrm>
                <a:off x="240" y="2104"/>
                <a:ext cx="0" cy="264"/>
              </a:xfrm>
              <a:prstGeom prst="line">
                <a:avLst/>
              </a:prstGeom>
              <a:grpFill/>
              <a:ln w="38100">
                <a:solidFill>
                  <a:schemeClr val="tx1"/>
                </a:solidFill>
                <a:round/>
                <a:headEnd/>
                <a:tailEnd/>
              </a:ln>
              <a:effectLst/>
            </p:spPr>
            <p:txBody>
              <a:bodyPr wrap="none" anchor="ctr"/>
              <a:lstStyle/>
              <a:p>
                <a:endParaRPr lang="en-US"/>
              </a:p>
            </p:txBody>
          </p:sp>
          <p:sp>
            <p:nvSpPr>
              <p:cNvPr id="17" name="Line 29"/>
              <p:cNvSpPr>
                <a:spLocks noChangeShapeType="1"/>
              </p:cNvSpPr>
              <p:nvPr/>
            </p:nvSpPr>
            <p:spPr bwMode="auto">
              <a:xfrm flipH="1">
                <a:off x="48" y="2368"/>
                <a:ext cx="184" cy="264"/>
              </a:xfrm>
              <a:prstGeom prst="line">
                <a:avLst/>
              </a:prstGeom>
              <a:grpFill/>
              <a:ln w="38100">
                <a:solidFill>
                  <a:schemeClr val="tx1"/>
                </a:solidFill>
                <a:round/>
                <a:headEnd/>
                <a:tailEnd/>
              </a:ln>
              <a:effectLst/>
            </p:spPr>
            <p:txBody>
              <a:bodyPr wrap="none" anchor="ctr"/>
              <a:lstStyle/>
              <a:p>
                <a:endParaRPr lang="en-US"/>
              </a:p>
            </p:txBody>
          </p:sp>
          <p:sp>
            <p:nvSpPr>
              <p:cNvPr id="18" name="Line 30"/>
              <p:cNvSpPr>
                <a:spLocks noChangeShapeType="1"/>
              </p:cNvSpPr>
              <p:nvPr/>
            </p:nvSpPr>
            <p:spPr bwMode="auto">
              <a:xfrm>
                <a:off x="232" y="2376"/>
                <a:ext cx="232" cy="248"/>
              </a:xfrm>
              <a:prstGeom prst="line">
                <a:avLst/>
              </a:prstGeom>
              <a:grpFill/>
              <a:ln w="38100">
                <a:solidFill>
                  <a:schemeClr val="tx1"/>
                </a:solidFill>
                <a:round/>
                <a:headEnd/>
                <a:tailEnd/>
              </a:ln>
              <a:effectLst/>
            </p:spPr>
            <p:txBody>
              <a:bodyPr wrap="none" anchor="ctr"/>
              <a:lstStyle/>
              <a:p>
                <a:endParaRPr lang="en-US"/>
              </a:p>
            </p:txBody>
          </p:sp>
        </p:grpSp>
        <p:sp>
          <p:nvSpPr>
            <p:cNvPr id="11" name="Text Box 31"/>
            <p:cNvSpPr txBox="1">
              <a:spLocks noChangeArrowheads="1"/>
            </p:cNvSpPr>
            <p:nvPr/>
          </p:nvSpPr>
          <p:spPr bwMode="auto">
            <a:xfrm>
              <a:off x="6366363" y="4408042"/>
              <a:ext cx="507024" cy="231079"/>
            </a:xfrm>
            <a:prstGeom prst="rect">
              <a:avLst/>
            </a:prstGeom>
            <a:grpFill/>
            <a:ln w="12700">
              <a:solidFill>
                <a:schemeClr val="tx1"/>
              </a:solidFill>
              <a:prstDash val="dash"/>
              <a:miter lim="800000"/>
              <a:headEnd/>
              <a:tailEnd/>
            </a:ln>
            <a:effectLst/>
          </p:spPr>
          <p:txBody>
            <a:bodyPr wrap="none" anchor="ctr">
              <a:spAutoFit/>
            </a:bodyPr>
            <a:lstStyle/>
            <a:p>
              <a:pPr algn="ctr" eaLnBrk="0" hangingPunct="0">
                <a:spcBef>
                  <a:spcPct val="5000"/>
                </a:spcBef>
              </a:pPr>
              <a:r>
                <a:rPr lang="en-US" sz="1800" dirty="0">
                  <a:latin typeface="Arial" charset="0"/>
                </a:rPr>
                <a:t>Operator</a:t>
              </a:r>
            </a:p>
          </p:txBody>
        </p:sp>
        <p:sp>
          <p:nvSpPr>
            <p:cNvPr id="12" name="Oval 32"/>
            <p:cNvSpPr>
              <a:spLocks noChangeArrowheads="1"/>
            </p:cNvSpPr>
            <p:nvPr/>
          </p:nvSpPr>
          <p:spPr bwMode="auto">
            <a:xfrm>
              <a:off x="3832225" y="2743200"/>
              <a:ext cx="1279525" cy="771525"/>
            </a:xfrm>
            <a:prstGeom prst="ellipse">
              <a:avLst/>
            </a:prstGeom>
            <a:grpFill/>
            <a:ln w="38100">
              <a:solidFill>
                <a:schemeClr val="tx1"/>
              </a:solidFill>
              <a:round/>
              <a:headEnd/>
              <a:tailEnd/>
            </a:ln>
            <a:effectLst/>
          </p:spPr>
          <p:txBody>
            <a:bodyPr wrap="none" anchor="ctr"/>
            <a:lstStyle/>
            <a:p>
              <a:pPr algn="ctr" eaLnBrk="0" hangingPunct="0"/>
              <a:r>
                <a:rPr lang="en-US" sz="1800" dirty="0">
                  <a:latin typeface="Arial" charset="0"/>
                </a:rPr>
                <a:t>Add</a:t>
              </a:r>
            </a:p>
            <a:p>
              <a:pPr algn="ctr" eaLnBrk="0" hangingPunct="0"/>
              <a:r>
                <a:rPr lang="en-US" sz="1800" dirty="0">
                  <a:latin typeface="Arial" charset="0"/>
                </a:rPr>
                <a:t>cash</a:t>
              </a:r>
            </a:p>
          </p:txBody>
        </p:sp>
        <p:sp>
          <p:nvSpPr>
            <p:cNvPr id="13" name="Line 33"/>
            <p:cNvSpPr>
              <a:spLocks noChangeShapeType="1"/>
            </p:cNvSpPr>
            <p:nvPr/>
          </p:nvSpPr>
          <p:spPr bwMode="auto">
            <a:xfrm flipH="1" flipV="1">
              <a:off x="5097463" y="3168650"/>
              <a:ext cx="1074737" cy="425450"/>
            </a:xfrm>
            <a:prstGeom prst="line">
              <a:avLst/>
            </a:prstGeom>
            <a:grpFill/>
            <a:ln w="38100">
              <a:solidFill>
                <a:schemeClr val="tx1"/>
              </a:solidFill>
              <a:round/>
              <a:headEnd/>
              <a:tailEnd/>
            </a:ln>
            <a:effectLst/>
          </p:spPr>
          <p:txBody>
            <a:bodyPr wrap="none" anchor="ctr"/>
            <a:lstStyle/>
            <a:p>
              <a:endParaRPr lang="en-US"/>
            </a:p>
          </p:txBody>
        </p:sp>
      </p:grpSp>
    </p:spTree>
    <p:extLst>
      <p:ext uri="{BB962C8B-B14F-4D97-AF65-F5344CB8AC3E}">
        <p14:creationId xmlns:p14="http://schemas.microsoft.com/office/powerpoint/2010/main" val="1986231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838200"/>
          </a:xfrm>
        </p:spPr>
        <p:txBody>
          <a:bodyPr>
            <a:normAutofit/>
          </a:bodyPr>
          <a:lstStyle/>
          <a:p>
            <a:r>
              <a:rPr lang="en-US" dirty="0" smtClean="0"/>
              <a:t>Uses Cases for ATM Customer</a:t>
            </a:r>
            <a:endParaRPr lang="en-US" dirty="0"/>
          </a:p>
        </p:txBody>
      </p:sp>
      <p:sp>
        <p:nvSpPr>
          <p:cNvPr id="3" name="Content Placeholder 2"/>
          <p:cNvSpPr>
            <a:spLocks noGrp="1"/>
          </p:cNvSpPr>
          <p:nvPr>
            <p:ph idx="1"/>
          </p:nvPr>
        </p:nvSpPr>
        <p:spPr>
          <a:xfrm>
            <a:off x="457200" y="1219200"/>
            <a:ext cx="8229600" cy="4906963"/>
          </a:xfrm>
        </p:spPr>
        <p:txBody>
          <a:bodyPr/>
          <a:lstStyle/>
          <a:p>
            <a:r>
              <a:rPr lang="en-US" dirty="0" smtClean="0"/>
              <a:t>Withdraw funds</a:t>
            </a:r>
          </a:p>
          <a:p>
            <a:r>
              <a:rPr lang="en-US" dirty="0" smtClean="0"/>
              <a:t>Query account</a:t>
            </a:r>
          </a:p>
          <a:p>
            <a:r>
              <a:rPr lang="en-US" dirty="0" smtClean="0"/>
              <a:t>Transfer funds</a:t>
            </a:r>
          </a:p>
          <a:p>
            <a:endParaRPr lang="en-US" dirty="0"/>
          </a:p>
        </p:txBody>
      </p:sp>
    </p:spTree>
    <p:extLst>
      <p:ext uri="{BB962C8B-B14F-4D97-AF65-F5344CB8AC3E}">
        <p14:creationId xmlns:p14="http://schemas.microsoft.com/office/powerpoint/2010/main" val="274643364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990600"/>
          </a:xfrm>
        </p:spPr>
        <p:txBody>
          <a:bodyPr>
            <a:normAutofit/>
          </a:bodyPr>
          <a:lstStyle/>
          <a:p>
            <a:r>
              <a:rPr lang="en-US" dirty="0" smtClean="0"/>
              <a:t>Use Case Diagram for ATM</a:t>
            </a:r>
            <a:endParaRPr lang="en-US" dirty="0"/>
          </a:p>
        </p:txBody>
      </p:sp>
      <p:grpSp>
        <p:nvGrpSpPr>
          <p:cNvPr id="19" name="Content Placeholder 3"/>
          <p:cNvGrpSpPr>
            <a:grpSpLocks noGrp="1"/>
          </p:cNvGrpSpPr>
          <p:nvPr/>
        </p:nvGrpSpPr>
        <p:grpSpPr>
          <a:xfrm>
            <a:off x="457200" y="990600"/>
            <a:ext cx="8229600" cy="5410200"/>
            <a:chOff x="420688" y="1025525"/>
            <a:chExt cx="8069262" cy="5756275"/>
          </a:xfrm>
          <a:solidFill>
            <a:schemeClr val="accent1"/>
          </a:solidFill>
        </p:grpSpPr>
        <p:sp>
          <p:nvSpPr>
            <p:cNvPr id="20" name="Rectangle 3"/>
            <p:cNvSpPr>
              <a:spLocks noChangeArrowheads="1"/>
            </p:cNvSpPr>
            <p:nvPr/>
          </p:nvSpPr>
          <p:spPr bwMode="auto">
            <a:xfrm>
              <a:off x="2039938" y="1025525"/>
              <a:ext cx="4826000" cy="5756275"/>
            </a:xfrm>
            <a:prstGeom prst="rect">
              <a:avLst/>
            </a:prstGeom>
            <a:grpFill/>
            <a:ln w="9525">
              <a:solidFill>
                <a:schemeClr val="tx1"/>
              </a:solidFill>
              <a:miter lim="800000"/>
              <a:headEnd/>
              <a:tailEnd/>
            </a:ln>
            <a:effectLst/>
          </p:spPr>
          <p:txBody>
            <a:bodyPr wrap="none" anchor="ctr"/>
            <a:lstStyle/>
            <a:p>
              <a:endParaRPr lang="en-US"/>
            </a:p>
          </p:txBody>
        </p:sp>
        <p:grpSp>
          <p:nvGrpSpPr>
            <p:cNvPr id="21" name="Group 4"/>
            <p:cNvGrpSpPr>
              <a:grpSpLocks/>
            </p:cNvGrpSpPr>
            <p:nvPr/>
          </p:nvGrpSpPr>
          <p:grpSpPr bwMode="auto">
            <a:xfrm>
              <a:off x="822325" y="1670047"/>
              <a:ext cx="357188" cy="658812"/>
              <a:chOff x="48" y="1936"/>
              <a:chExt cx="416" cy="696"/>
            </a:xfrm>
            <a:grpFill/>
          </p:grpSpPr>
          <p:sp>
            <p:nvSpPr>
              <p:cNvPr id="49" name="AutoShape 5"/>
              <p:cNvSpPr>
                <a:spLocks noChangeArrowheads="1"/>
              </p:cNvSpPr>
              <p:nvPr/>
            </p:nvSpPr>
            <p:spPr bwMode="auto">
              <a:xfrm>
                <a:off x="176" y="1936"/>
                <a:ext cx="144" cy="144"/>
              </a:xfrm>
              <a:prstGeom prst="flowChartConnector">
                <a:avLst/>
              </a:prstGeom>
              <a:grpFill/>
              <a:ln w="38100">
                <a:solidFill>
                  <a:srgbClr val="FFFF00"/>
                </a:solidFill>
                <a:round/>
                <a:headEnd/>
                <a:tailEnd/>
              </a:ln>
              <a:effectLst/>
            </p:spPr>
            <p:txBody>
              <a:bodyPr wrap="none" anchor="ctr"/>
              <a:lstStyle/>
              <a:p>
                <a:endParaRPr lang="en-US"/>
              </a:p>
            </p:txBody>
          </p:sp>
          <p:sp>
            <p:nvSpPr>
              <p:cNvPr id="50" name="Line 6"/>
              <p:cNvSpPr>
                <a:spLocks noChangeShapeType="1"/>
              </p:cNvSpPr>
              <p:nvPr/>
            </p:nvSpPr>
            <p:spPr bwMode="auto">
              <a:xfrm flipV="1">
                <a:off x="80" y="2224"/>
                <a:ext cx="352" cy="0"/>
              </a:xfrm>
              <a:prstGeom prst="line">
                <a:avLst/>
              </a:prstGeom>
              <a:grpFill/>
              <a:ln w="38100">
                <a:solidFill>
                  <a:srgbClr val="FFFF00"/>
                </a:solidFill>
                <a:round/>
                <a:headEnd/>
                <a:tailEnd/>
              </a:ln>
              <a:effectLst/>
            </p:spPr>
            <p:txBody>
              <a:bodyPr wrap="none" anchor="ctr"/>
              <a:lstStyle/>
              <a:p>
                <a:endParaRPr lang="en-US"/>
              </a:p>
            </p:txBody>
          </p:sp>
          <p:sp>
            <p:nvSpPr>
              <p:cNvPr id="51" name="Line 7"/>
              <p:cNvSpPr>
                <a:spLocks noChangeShapeType="1"/>
              </p:cNvSpPr>
              <p:nvPr/>
            </p:nvSpPr>
            <p:spPr bwMode="auto">
              <a:xfrm>
                <a:off x="240" y="2104"/>
                <a:ext cx="0" cy="264"/>
              </a:xfrm>
              <a:prstGeom prst="line">
                <a:avLst/>
              </a:prstGeom>
              <a:grpFill/>
              <a:ln w="38100">
                <a:solidFill>
                  <a:srgbClr val="FFFF00"/>
                </a:solidFill>
                <a:round/>
                <a:headEnd/>
                <a:tailEnd/>
              </a:ln>
              <a:effectLst/>
            </p:spPr>
            <p:txBody>
              <a:bodyPr wrap="none" anchor="ctr"/>
              <a:lstStyle/>
              <a:p>
                <a:endParaRPr lang="en-US"/>
              </a:p>
            </p:txBody>
          </p:sp>
          <p:sp>
            <p:nvSpPr>
              <p:cNvPr id="52" name="Line 8"/>
              <p:cNvSpPr>
                <a:spLocks noChangeShapeType="1"/>
              </p:cNvSpPr>
              <p:nvPr/>
            </p:nvSpPr>
            <p:spPr bwMode="auto">
              <a:xfrm flipH="1">
                <a:off x="48" y="2368"/>
                <a:ext cx="184" cy="264"/>
              </a:xfrm>
              <a:prstGeom prst="line">
                <a:avLst/>
              </a:prstGeom>
              <a:grpFill/>
              <a:ln w="38100">
                <a:solidFill>
                  <a:srgbClr val="FFFF00"/>
                </a:solidFill>
                <a:round/>
                <a:headEnd/>
                <a:tailEnd/>
              </a:ln>
              <a:effectLst/>
            </p:spPr>
            <p:txBody>
              <a:bodyPr wrap="none" anchor="ctr"/>
              <a:lstStyle/>
              <a:p>
                <a:endParaRPr lang="en-US"/>
              </a:p>
            </p:txBody>
          </p:sp>
          <p:sp>
            <p:nvSpPr>
              <p:cNvPr id="53" name="Line 9"/>
              <p:cNvSpPr>
                <a:spLocks noChangeShapeType="1"/>
              </p:cNvSpPr>
              <p:nvPr/>
            </p:nvSpPr>
            <p:spPr bwMode="auto">
              <a:xfrm>
                <a:off x="232" y="2376"/>
                <a:ext cx="232" cy="248"/>
              </a:xfrm>
              <a:prstGeom prst="line">
                <a:avLst/>
              </a:prstGeom>
              <a:grpFill/>
              <a:ln w="38100">
                <a:solidFill>
                  <a:srgbClr val="FFFF00"/>
                </a:solidFill>
                <a:round/>
                <a:headEnd/>
                <a:tailEnd/>
              </a:ln>
              <a:effectLst/>
            </p:spPr>
            <p:txBody>
              <a:bodyPr wrap="none" anchor="ctr"/>
              <a:lstStyle/>
              <a:p>
                <a:endParaRPr lang="en-US"/>
              </a:p>
            </p:txBody>
          </p:sp>
        </p:grpSp>
        <p:sp>
          <p:nvSpPr>
            <p:cNvPr id="22" name="Text Box 10"/>
            <p:cNvSpPr txBox="1">
              <a:spLocks noChangeArrowheads="1"/>
            </p:cNvSpPr>
            <p:nvPr/>
          </p:nvSpPr>
          <p:spPr bwMode="auto">
            <a:xfrm>
              <a:off x="420688" y="2309813"/>
              <a:ext cx="1174750" cy="641350"/>
            </a:xfrm>
            <a:prstGeom prst="rect">
              <a:avLst/>
            </a:prstGeom>
            <a:grpFill/>
            <a:ln w="12700">
              <a:noFill/>
              <a:prstDash val="dash"/>
              <a:miter lim="800000"/>
              <a:headEnd/>
              <a:tailEnd/>
            </a:ln>
            <a:effectLst/>
          </p:spPr>
          <p:txBody>
            <a:bodyPr wrap="none" anchor="ctr">
              <a:spAutoFit/>
            </a:bodyPr>
            <a:lstStyle/>
            <a:p>
              <a:pPr algn="ctr" eaLnBrk="0" hangingPunct="0">
                <a:spcBef>
                  <a:spcPct val="50000"/>
                </a:spcBef>
              </a:pPr>
              <a:r>
                <a:rPr lang="en-US" sz="1800" dirty="0">
                  <a:solidFill>
                    <a:srgbClr val="FFFF00"/>
                  </a:solidFill>
                  <a:latin typeface="Arial" charset="0"/>
                </a:rPr>
                <a:t>ATM</a:t>
              </a:r>
            </a:p>
            <a:p>
              <a:pPr algn="ctr" eaLnBrk="0" hangingPunct="0"/>
              <a:r>
                <a:rPr lang="en-US" sz="1800" dirty="0">
                  <a:solidFill>
                    <a:srgbClr val="FFFF00"/>
                  </a:solidFill>
                  <a:latin typeface="Arial" charset="0"/>
                </a:rPr>
                <a:t>Customer</a:t>
              </a:r>
            </a:p>
          </p:txBody>
        </p:sp>
        <p:sp>
          <p:nvSpPr>
            <p:cNvPr id="23" name="Oval 11"/>
            <p:cNvSpPr>
              <a:spLocks noChangeArrowheads="1"/>
            </p:cNvSpPr>
            <p:nvPr/>
          </p:nvSpPr>
          <p:spPr bwMode="auto">
            <a:xfrm>
              <a:off x="2433638" y="1306513"/>
              <a:ext cx="1479550" cy="831850"/>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Withdraw</a:t>
              </a:r>
            </a:p>
            <a:p>
              <a:pPr algn="ctr" eaLnBrk="0" hangingPunct="0"/>
              <a:r>
                <a:rPr lang="en-US" sz="1800">
                  <a:solidFill>
                    <a:srgbClr val="FFFF00"/>
                  </a:solidFill>
                  <a:latin typeface="Arial" charset="0"/>
                </a:rPr>
                <a:t>funds</a:t>
              </a:r>
            </a:p>
          </p:txBody>
        </p:sp>
        <p:sp>
          <p:nvSpPr>
            <p:cNvPr id="24" name="Oval 12"/>
            <p:cNvSpPr>
              <a:spLocks noChangeArrowheads="1"/>
            </p:cNvSpPr>
            <p:nvPr/>
          </p:nvSpPr>
          <p:spPr bwMode="auto">
            <a:xfrm>
              <a:off x="2405063" y="2503488"/>
              <a:ext cx="1500187" cy="809625"/>
            </a:xfrm>
            <a:prstGeom prst="ellipse">
              <a:avLst/>
            </a:prstGeom>
            <a:grpFill/>
            <a:ln w="38100">
              <a:solidFill>
                <a:srgbClr val="FFFF00"/>
              </a:solidFill>
              <a:round/>
              <a:headEnd/>
              <a:tailEnd/>
            </a:ln>
            <a:effectLst/>
          </p:spPr>
          <p:txBody>
            <a:bodyPr wrap="none" anchor="ctr"/>
            <a:lstStyle/>
            <a:p>
              <a:pPr algn="ctr" eaLnBrk="0" hangingPunct="0"/>
              <a:r>
                <a:rPr lang="en-US" sz="1800" dirty="0">
                  <a:solidFill>
                    <a:srgbClr val="FFFF00"/>
                  </a:solidFill>
                  <a:latin typeface="Arial" charset="0"/>
                </a:rPr>
                <a:t>Query</a:t>
              </a:r>
            </a:p>
            <a:p>
              <a:pPr algn="ctr" eaLnBrk="0" hangingPunct="0"/>
              <a:r>
                <a:rPr lang="en-US" sz="1800" dirty="0">
                  <a:solidFill>
                    <a:srgbClr val="FFFF00"/>
                  </a:solidFill>
                  <a:latin typeface="Arial" charset="0"/>
                </a:rPr>
                <a:t>account</a:t>
              </a:r>
            </a:p>
          </p:txBody>
        </p:sp>
        <p:sp>
          <p:nvSpPr>
            <p:cNvPr id="25" name="Oval 13"/>
            <p:cNvSpPr>
              <a:spLocks noChangeArrowheads="1"/>
            </p:cNvSpPr>
            <p:nvPr/>
          </p:nvSpPr>
          <p:spPr bwMode="auto">
            <a:xfrm>
              <a:off x="2374900" y="3673475"/>
              <a:ext cx="1479550" cy="831850"/>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Transfer</a:t>
              </a:r>
            </a:p>
            <a:p>
              <a:pPr algn="ctr" eaLnBrk="0" hangingPunct="0"/>
              <a:r>
                <a:rPr lang="en-US" sz="1800">
                  <a:solidFill>
                    <a:srgbClr val="FFFF00"/>
                  </a:solidFill>
                  <a:latin typeface="Arial" charset="0"/>
                </a:rPr>
                <a:t>funds</a:t>
              </a:r>
            </a:p>
          </p:txBody>
        </p:sp>
        <p:sp>
          <p:nvSpPr>
            <p:cNvPr id="26" name="Oval 14"/>
            <p:cNvSpPr>
              <a:spLocks noChangeArrowheads="1"/>
            </p:cNvSpPr>
            <p:nvPr/>
          </p:nvSpPr>
          <p:spPr bwMode="auto">
            <a:xfrm>
              <a:off x="5130800" y="4768850"/>
              <a:ext cx="1336675" cy="771525"/>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Startup</a:t>
              </a:r>
            </a:p>
          </p:txBody>
        </p:sp>
        <p:sp>
          <p:nvSpPr>
            <p:cNvPr id="27" name="Oval 15"/>
            <p:cNvSpPr>
              <a:spLocks noChangeArrowheads="1"/>
            </p:cNvSpPr>
            <p:nvPr/>
          </p:nvSpPr>
          <p:spPr bwMode="auto">
            <a:xfrm>
              <a:off x="5141913" y="5740400"/>
              <a:ext cx="1317625" cy="769938"/>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Shutdown</a:t>
              </a:r>
            </a:p>
          </p:txBody>
        </p:sp>
        <p:sp>
          <p:nvSpPr>
            <p:cNvPr id="28" name="Oval 16"/>
            <p:cNvSpPr>
              <a:spLocks noChangeArrowheads="1"/>
            </p:cNvSpPr>
            <p:nvPr/>
          </p:nvSpPr>
          <p:spPr bwMode="auto">
            <a:xfrm>
              <a:off x="5199063" y="2079491"/>
              <a:ext cx="1439862" cy="850900"/>
            </a:xfrm>
            <a:prstGeom prst="ellipse">
              <a:avLst/>
            </a:prstGeom>
            <a:grpFill/>
            <a:ln w="38100">
              <a:solidFill>
                <a:srgbClr val="FFFF00"/>
              </a:solidFill>
              <a:round/>
              <a:headEnd/>
              <a:tailEnd/>
            </a:ln>
            <a:effectLst/>
          </p:spPr>
          <p:txBody>
            <a:bodyPr wrap="none" anchor="ctr"/>
            <a:lstStyle/>
            <a:p>
              <a:pPr algn="ctr" eaLnBrk="0" hangingPunct="0"/>
              <a:r>
                <a:rPr lang="en-US" sz="1800" dirty="0">
                  <a:solidFill>
                    <a:srgbClr val="FFFF00"/>
                  </a:solidFill>
                  <a:latin typeface="Arial" charset="0"/>
                </a:rPr>
                <a:t>Validate</a:t>
              </a:r>
            </a:p>
            <a:p>
              <a:pPr algn="ctr" eaLnBrk="0" hangingPunct="0"/>
              <a:r>
                <a:rPr lang="en-US" sz="1800" dirty="0">
                  <a:solidFill>
                    <a:srgbClr val="FFFF00"/>
                  </a:solidFill>
                  <a:latin typeface="Arial" charset="0"/>
                </a:rPr>
                <a:t>PIN</a:t>
              </a:r>
            </a:p>
          </p:txBody>
        </p:sp>
        <p:sp>
          <p:nvSpPr>
            <p:cNvPr id="29" name="Line 17"/>
            <p:cNvSpPr>
              <a:spLocks noChangeShapeType="1"/>
            </p:cNvSpPr>
            <p:nvPr/>
          </p:nvSpPr>
          <p:spPr bwMode="auto">
            <a:xfrm flipV="1">
              <a:off x="1474788" y="1712913"/>
              <a:ext cx="954087" cy="90487"/>
            </a:xfrm>
            <a:prstGeom prst="line">
              <a:avLst/>
            </a:prstGeom>
            <a:grpFill/>
            <a:ln w="38100">
              <a:solidFill>
                <a:srgbClr val="FFFF00"/>
              </a:solidFill>
              <a:round/>
              <a:headEnd/>
              <a:tailEnd type="none" w="lg" len="lg"/>
            </a:ln>
            <a:effectLst/>
          </p:spPr>
          <p:txBody>
            <a:bodyPr wrap="none" anchor="ctr"/>
            <a:lstStyle/>
            <a:p>
              <a:endParaRPr lang="en-US"/>
            </a:p>
          </p:txBody>
        </p:sp>
        <p:sp>
          <p:nvSpPr>
            <p:cNvPr id="30" name="Line 18"/>
            <p:cNvSpPr>
              <a:spLocks noChangeShapeType="1"/>
            </p:cNvSpPr>
            <p:nvPr/>
          </p:nvSpPr>
          <p:spPr bwMode="auto">
            <a:xfrm>
              <a:off x="1535113" y="2351088"/>
              <a:ext cx="892175" cy="468312"/>
            </a:xfrm>
            <a:prstGeom prst="line">
              <a:avLst/>
            </a:prstGeom>
            <a:grpFill/>
            <a:ln w="38100">
              <a:solidFill>
                <a:srgbClr val="FFFF00"/>
              </a:solidFill>
              <a:round/>
              <a:headEnd/>
              <a:tailEnd type="none" w="lg" len="lg"/>
            </a:ln>
            <a:effectLst/>
          </p:spPr>
          <p:txBody>
            <a:bodyPr wrap="none" anchor="ctr"/>
            <a:lstStyle/>
            <a:p>
              <a:endParaRPr lang="en-US"/>
            </a:p>
          </p:txBody>
        </p:sp>
        <p:sp>
          <p:nvSpPr>
            <p:cNvPr id="31" name="Line 19"/>
            <p:cNvSpPr>
              <a:spLocks noChangeShapeType="1"/>
            </p:cNvSpPr>
            <p:nvPr/>
          </p:nvSpPr>
          <p:spPr bwMode="auto">
            <a:xfrm>
              <a:off x="1595438" y="2959100"/>
              <a:ext cx="887412" cy="931863"/>
            </a:xfrm>
            <a:prstGeom prst="line">
              <a:avLst/>
            </a:prstGeom>
            <a:grpFill/>
            <a:ln w="38100">
              <a:solidFill>
                <a:srgbClr val="FFFF00"/>
              </a:solidFill>
              <a:round/>
              <a:headEnd/>
              <a:tailEnd type="none" w="lg" len="lg"/>
            </a:ln>
            <a:effectLst/>
          </p:spPr>
          <p:txBody>
            <a:bodyPr wrap="none" anchor="ctr"/>
            <a:lstStyle/>
            <a:p>
              <a:endParaRPr lang="en-US"/>
            </a:p>
          </p:txBody>
        </p:sp>
        <p:sp>
          <p:nvSpPr>
            <p:cNvPr id="32" name="Line 20"/>
            <p:cNvSpPr>
              <a:spLocks noChangeShapeType="1"/>
            </p:cNvSpPr>
            <p:nvPr/>
          </p:nvSpPr>
          <p:spPr bwMode="auto">
            <a:xfrm flipH="1">
              <a:off x="6483350" y="4965700"/>
              <a:ext cx="974725" cy="203200"/>
            </a:xfrm>
            <a:prstGeom prst="line">
              <a:avLst/>
            </a:prstGeom>
            <a:grpFill/>
            <a:ln w="38100">
              <a:solidFill>
                <a:srgbClr val="FFFF00"/>
              </a:solidFill>
              <a:round/>
              <a:headEnd/>
              <a:tailEnd/>
            </a:ln>
            <a:effectLst/>
          </p:spPr>
          <p:txBody>
            <a:bodyPr wrap="none" anchor="ctr"/>
            <a:lstStyle/>
            <a:p>
              <a:endParaRPr lang="en-US"/>
            </a:p>
          </p:txBody>
        </p:sp>
        <p:sp>
          <p:nvSpPr>
            <p:cNvPr id="33" name="Line 21"/>
            <p:cNvSpPr>
              <a:spLocks noChangeShapeType="1"/>
            </p:cNvSpPr>
            <p:nvPr/>
          </p:nvSpPr>
          <p:spPr bwMode="auto">
            <a:xfrm flipH="1">
              <a:off x="6507163" y="5229225"/>
              <a:ext cx="1033462" cy="873125"/>
            </a:xfrm>
            <a:prstGeom prst="line">
              <a:avLst/>
            </a:prstGeom>
            <a:grpFill/>
            <a:ln w="38100">
              <a:solidFill>
                <a:srgbClr val="FFFF00"/>
              </a:solidFill>
              <a:round/>
              <a:headEnd/>
              <a:tailEnd/>
            </a:ln>
            <a:effectLst/>
          </p:spPr>
          <p:txBody>
            <a:bodyPr wrap="none" anchor="ctr"/>
            <a:lstStyle/>
            <a:p>
              <a:endParaRPr lang="en-US"/>
            </a:p>
          </p:txBody>
        </p:sp>
        <p:grpSp>
          <p:nvGrpSpPr>
            <p:cNvPr id="34" name="Group 22"/>
            <p:cNvGrpSpPr>
              <a:grpSpLocks/>
            </p:cNvGrpSpPr>
            <p:nvPr/>
          </p:nvGrpSpPr>
          <p:grpSpPr bwMode="auto">
            <a:xfrm>
              <a:off x="7761288" y="4567238"/>
              <a:ext cx="357188" cy="658812"/>
              <a:chOff x="48" y="1936"/>
              <a:chExt cx="416" cy="696"/>
            </a:xfrm>
            <a:grpFill/>
          </p:grpSpPr>
          <p:sp>
            <p:nvSpPr>
              <p:cNvPr id="44" name="AutoShape 23"/>
              <p:cNvSpPr>
                <a:spLocks noChangeArrowheads="1"/>
              </p:cNvSpPr>
              <p:nvPr/>
            </p:nvSpPr>
            <p:spPr bwMode="auto">
              <a:xfrm>
                <a:off x="176" y="1936"/>
                <a:ext cx="144" cy="144"/>
              </a:xfrm>
              <a:prstGeom prst="flowChartConnector">
                <a:avLst/>
              </a:prstGeom>
              <a:grpFill/>
              <a:ln w="38100">
                <a:solidFill>
                  <a:srgbClr val="FFFF00"/>
                </a:solidFill>
                <a:round/>
                <a:headEnd/>
                <a:tailEnd/>
              </a:ln>
              <a:effectLst/>
            </p:spPr>
            <p:txBody>
              <a:bodyPr wrap="none" anchor="ctr"/>
              <a:lstStyle/>
              <a:p>
                <a:endParaRPr lang="en-US"/>
              </a:p>
            </p:txBody>
          </p:sp>
          <p:sp>
            <p:nvSpPr>
              <p:cNvPr id="45" name="Line 24"/>
              <p:cNvSpPr>
                <a:spLocks noChangeShapeType="1"/>
              </p:cNvSpPr>
              <p:nvPr/>
            </p:nvSpPr>
            <p:spPr bwMode="auto">
              <a:xfrm flipV="1">
                <a:off x="80" y="2224"/>
                <a:ext cx="352" cy="0"/>
              </a:xfrm>
              <a:prstGeom prst="line">
                <a:avLst/>
              </a:prstGeom>
              <a:grpFill/>
              <a:ln w="38100">
                <a:solidFill>
                  <a:srgbClr val="FFFF00"/>
                </a:solidFill>
                <a:round/>
                <a:headEnd/>
                <a:tailEnd/>
              </a:ln>
              <a:effectLst/>
            </p:spPr>
            <p:txBody>
              <a:bodyPr wrap="none" anchor="ctr"/>
              <a:lstStyle/>
              <a:p>
                <a:endParaRPr lang="en-US"/>
              </a:p>
            </p:txBody>
          </p:sp>
          <p:sp>
            <p:nvSpPr>
              <p:cNvPr id="46" name="Line 25"/>
              <p:cNvSpPr>
                <a:spLocks noChangeShapeType="1"/>
              </p:cNvSpPr>
              <p:nvPr/>
            </p:nvSpPr>
            <p:spPr bwMode="auto">
              <a:xfrm>
                <a:off x="240" y="2104"/>
                <a:ext cx="0" cy="264"/>
              </a:xfrm>
              <a:prstGeom prst="line">
                <a:avLst/>
              </a:prstGeom>
              <a:grpFill/>
              <a:ln w="38100">
                <a:solidFill>
                  <a:srgbClr val="FFFF00"/>
                </a:solidFill>
                <a:round/>
                <a:headEnd/>
                <a:tailEnd/>
              </a:ln>
              <a:effectLst/>
            </p:spPr>
            <p:txBody>
              <a:bodyPr wrap="none" anchor="ctr"/>
              <a:lstStyle/>
              <a:p>
                <a:endParaRPr lang="en-US"/>
              </a:p>
            </p:txBody>
          </p:sp>
          <p:sp>
            <p:nvSpPr>
              <p:cNvPr id="47" name="Line 26"/>
              <p:cNvSpPr>
                <a:spLocks noChangeShapeType="1"/>
              </p:cNvSpPr>
              <p:nvPr/>
            </p:nvSpPr>
            <p:spPr bwMode="auto">
              <a:xfrm flipH="1">
                <a:off x="48" y="2368"/>
                <a:ext cx="184" cy="264"/>
              </a:xfrm>
              <a:prstGeom prst="line">
                <a:avLst/>
              </a:prstGeom>
              <a:grpFill/>
              <a:ln w="38100">
                <a:solidFill>
                  <a:srgbClr val="FFFF00"/>
                </a:solidFill>
                <a:round/>
                <a:headEnd/>
                <a:tailEnd/>
              </a:ln>
              <a:effectLst/>
            </p:spPr>
            <p:txBody>
              <a:bodyPr wrap="none" anchor="ctr"/>
              <a:lstStyle/>
              <a:p>
                <a:endParaRPr lang="en-US"/>
              </a:p>
            </p:txBody>
          </p:sp>
          <p:sp>
            <p:nvSpPr>
              <p:cNvPr id="48" name="Line 27"/>
              <p:cNvSpPr>
                <a:spLocks noChangeShapeType="1"/>
              </p:cNvSpPr>
              <p:nvPr/>
            </p:nvSpPr>
            <p:spPr bwMode="auto">
              <a:xfrm>
                <a:off x="232" y="2376"/>
                <a:ext cx="232" cy="248"/>
              </a:xfrm>
              <a:prstGeom prst="line">
                <a:avLst/>
              </a:prstGeom>
              <a:grpFill/>
              <a:ln w="38100">
                <a:solidFill>
                  <a:srgbClr val="FFFF00"/>
                </a:solidFill>
                <a:round/>
                <a:headEnd/>
                <a:tailEnd/>
              </a:ln>
              <a:effectLst/>
            </p:spPr>
            <p:txBody>
              <a:bodyPr wrap="none" anchor="ctr"/>
              <a:lstStyle/>
              <a:p>
                <a:endParaRPr lang="en-US"/>
              </a:p>
            </p:txBody>
          </p:sp>
        </p:grpSp>
        <p:sp>
          <p:nvSpPr>
            <p:cNvPr id="35" name="Text Box 28"/>
            <p:cNvSpPr txBox="1">
              <a:spLocks noChangeArrowheads="1"/>
            </p:cNvSpPr>
            <p:nvPr/>
          </p:nvSpPr>
          <p:spPr bwMode="auto">
            <a:xfrm>
              <a:off x="7404100" y="5407025"/>
              <a:ext cx="1085850" cy="366713"/>
            </a:xfrm>
            <a:prstGeom prst="rect">
              <a:avLst/>
            </a:prstGeom>
            <a:grpFill/>
            <a:ln w="12700">
              <a:noFill/>
              <a:prstDash val="dash"/>
              <a:miter lim="800000"/>
              <a:headEnd/>
              <a:tailEnd/>
            </a:ln>
            <a:effectLst/>
          </p:spPr>
          <p:txBody>
            <a:bodyPr wrap="none" anchor="ctr">
              <a:spAutoFit/>
            </a:bodyPr>
            <a:lstStyle/>
            <a:p>
              <a:pPr algn="ctr" eaLnBrk="0" hangingPunct="0">
                <a:spcBef>
                  <a:spcPct val="5000"/>
                </a:spcBef>
              </a:pPr>
              <a:r>
                <a:rPr lang="en-US" sz="1800">
                  <a:solidFill>
                    <a:srgbClr val="FFFF00"/>
                  </a:solidFill>
                  <a:latin typeface="Arial" charset="0"/>
                </a:rPr>
                <a:t>Operator</a:t>
              </a:r>
            </a:p>
          </p:txBody>
        </p:sp>
        <p:sp>
          <p:nvSpPr>
            <p:cNvPr id="36" name="Oval 29"/>
            <p:cNvSpPr>
              <a:spLocks noChangeArrowheads="1"/>
            </p:cNvSpPr>
            <p:nvPr/>
          </p:nvSpPr>
          <p:spPr bwMode="auto">
            <a:xfrm>
              <a:off x="5159375" y="3810000"/>
              <a:ext cx="1279525" cy="771525"/>
            </a:xfrm>
            <a:prstGeom prst="ellipse">
              <a:avLst/>
            </a:prstGeom>
            <a:grpFill/>
            <a:ln w="38100">
              <a:solidFill>
                <a:srgbClr val="FFFF00"/>
              </a:solidFill>
              <a:round/>
              <a:headEnd/>
              <a:tailEnd/>
            </a:ln>
            <a:effectLst/>
          </p:spPr>
          <p:txBody>
            <a:bodyPr wrap="none" anchor="ctr"/>
            <a:lstStyle/>
            <a:p>
              <a:pPr algn="ctr" eaLnBrk="0" hangingPunct="0"/>
              <a:r>
                <a:rPr lang="en-US" sz="1800">
                  <a:solidFill>
                    <a:srgbClr val="FFFF00"/>
                  </a:solidFill>
                  <a:latin typeface="Arial" charset="0"/>
                </a:rPr>
                <a:t>Add</a:t>
              </a:r>
            </a:p>
            <a:p>
              <a:pPr algn="ctr" eaLnBrk="0" hangingPunct="0"/>
              <a:r>
                <a:rPr lang="en-US" sz="1800">
                  <a:solidFill>
                    <a:srgbClr val="FFFF00"/>
                  </a:solidFill>
                  <a:latin typeface="Arial" charset="0"/>
                </a:rPr>
                <a:t>cash</a:t>
              </a:r>
            </a:p>
          </p:txBody>
        </p:sp>
        <p:sp>
          <p:nvSpPr>
            <p:cNvPr id="37" name="Line 30"/>
            <p:cNvSpPr>
              <a:spLocks noChangeShapeType="1"/>
            </p:cNvSpPr>
            <p:nvPr/>
          </p:nvSpPr>
          <p:spPr bwMode="auto">
            <a:xfrm flipH="1" flipV="1">
              <a:off x="6424613" y="4235450"/>
              <a:ext cx="1074737" cy="425450"/>
            </a:xfrm>
            <a:prstGeom prst="line">
              <a:avLst/>
            </a:prstGeom>
            <a:grpFill/>
            <a:ln w="38100">
              <a:solidFill>
                <a:srgbClr val="FFFF00"/>
              </a:solidFill>
              <a:round/>
              <a:headEnd/>
              <a:tailEnd/>
            </a:ln>
            <a:effectLst/>
          </p:spPr>
          <p:txBody>
            <a:bodyPr wrap="none" anchor="ctr"/>
            <a:lstStyle/>
            <a:p>
              <a:endParaRPr lang="en-US"/>
            </a:p>
          </p:txBody>
        </p:sp>
        <p:sp>
          <p:nvSpPr>
            <p:cNvPr id="38" name="Line 31"/>
            <p:cNvSpPr>
              <a:spLocks noChangeShapeType="1"/>
            </p:cNvSpPr>
            <p:nvPr/>
          </p:nvSpPr>
          <p:spPr bwMode="auto">
            <a:xfrm>
              <a:off x="3890963" y="1803400"/>
              <a:ext cx="1296987" cy="627063"/>
            </a:xfrm>
            <a:prstGeom prst="line">
              <a:avLst/>
            </a:prstGeom>
            <a:grpFill/>
            <a:ln w="38100">
              <a:solidFill>
                <a:srgbClr val="FFFF00"/>
              </a:solidFill>
              <a:prstDash val="dash"/>
              <a:round/>
              <a:headEnd/>
              <a:tailEnd type="arrow" w="lg" len="lg"/>
            </a:ln>
            <a:effectLst/>
          </p:spPr>
          <p:txBody>
            <a:bodyPr wrap="none" anchor="ctr"/>
            <a:lstStyle/>
            <a:p>
              <a:endParaRPr lang="en-US"/>
            </a:p>
          </p:txBody>
        </p:sp>
        <p:sp>
          <p:nvSpPr>
            <p:cNvPr id="39" name="Line 32"/>
            <p:cNvSpPr>
              <a:spLocks noChangeShapeType="1"/>
            </p:cNvSpPr>
            <p:nvPr/>
          </p:nvSpPr>
          <p:spPr bwMode="auto">
            <a:xfrm flipV="1">
              <a:off x="3922713" y="2724150"/>
              <a:ext cx="1336675" cy="163513"/>
            </a:xfrm>
            <a:prstGeom prst="line">
              <a:avLst/>
            </a:prstGeom>
            <a:grpFill/>
            <a:ln w="38100">
              <a:solidFill>
                <a:srgbClr val="FFFF00"/>
              </a:solidFill>
              <a:prstDash val="dash"/>
              <a:round/>
              <a:headEnd/>
              <a:tailEnd type="arrow" w="lg" len="lg"/>
            </a:ln>
            <a:effectLst/>
          </p:spPr>
          <p:txBody>
            <a:bodyPr wrap="none" anchor="ctr"/>
            <a:lstStyle/>
            <a:p>
              <a:endParaRPr lang="en-US"/>
            </a:p>
          </p:txBody>
        </p:sp>
        <p:sp>
          <p:nvSpPr>
            <p:cNvPr id="40" name="Line 33"/>
            <p:cNvSpPr>
              <a:spLocks noChangeShapeType="1"/>
            </p:cNvSpPr>
            <p:nvPr/>
          </p:nvSpPr>
          <p:spPr bwMode="auto">
            <a:xfrm flipV="1">
              <a:off x="3851275" y="2898775"/>
              <a:ext cx="1582738" cy="1196975"/>
            </a:xfrm>
            <a:prstGeom prst="line">
              <a:avLst/>
            </a:prstGeom>
            <a:grpFill/>
            <a:ln w="38100">
              <a:solidFill>
                <a:srgbClr val="FFFF00"/>
              </a:solidFill>
              <a:prstDash val="dash"/>
              <a:round/>
              <a:headEnd/>
              <a:tailEnd type="arrow" w="lg" len="lg"/>
            </a:ln>
            <a:effectLst/>
          </p:spPr>
          <p:txBody>
            <a:bodyPr wrap="none" anchor="ctr"/>
            <a:lstStyle/>
            <a:p>
              <a:endParaRPr lang="en-US"/>
            </a:p>
          </p:txBody>
        </p:sp>
        <p:sp>
          <p:nvSpPr>
            <p:cNvPr id="41" name="Text Box 34"/>
            <p:cNvSpPr txBox="1">
              <a:spLocks noChangeArrowheads="1"/>
            </p:cNvSpPr>
            <p:nvPr/>
          </p:nvSpPr>
          <p:spPr bwMode="auto">
            <a:xfrm>
              <a:off x="4208463" y="1595438"/>
              <a:ext cx="1162050" cy="366712"/>
            </a:xfrm>
            <a:prstGeom prst="rect">
              <a:avLst/>
            </a:prstGeom>
            <a:grpFill/>
            <a:ln w="9525">
              <a:noFill/>
              <a:miter lim="800000"/>
              <a:headEnd/>
              <a:tailEnd/>
            </a:ln>
            <a:effectLst/>
          </p:spPr>
          <p:txBody>
            <a:bodyPr wrap="none">
              <a:spAutoFit/>
            </a:bodyPr>
            <a:lstStyle/>
            <a:p>
              <a:pPr eaLnBrk="0" hangingPunct="0"/>
              <a:r>
                <a:rPr lang="en-US" sz="1800">
                  <a:solidFill>
                    <a:srgbClr val="FFFF00"/>
                  </a:solidFill>
                  <a:latin typeface="Arial" charset="0"/>
                </a:rPr>
                <a:t>«include»</a:t>
              </a:r>
            </a:p>
          </p:txBody>
        </p:sp>
        <p:sp>
          <p:nvSpPr>
            <p:cNvPr id="42" name="Text Box 35"/>
            <p:cNvSpPr txBox="1">
              <a:spLocks noChangeArrowheads="1"/>
            </p:cNvSpPr>
            <p:nvPr/>
          </p:nvSpPr>
          <p:spPr bwMode="auto">
            <a:xfrm>
              <a:off x="3892550" y="2436813"/>
              <a:ext cx="1162050" cy="366712"/>
            </a:xfrm>
            <a:prstGeom prst="rect">
              <a:avLst/>
            </a:prstGeom>
            <a:grpFill/>
            <a:ln w="9525">
              <a:noFill/>
              <a:miter lim="800000"/>
              <a:headEnd/>
              <a:tailEnd/>
            </a:ln>
            <a:effectLst/>
          </p:spPr>
          <p:txBody>
            <a:bodyPr wrap="none">
              <a:spAutoFit/>
            </a:bodyPr>
            <a:lstStyle/>
            <a:p>
              <a:pPr eaLnBrk="0" hangingPunct="0"/>
              <a:r>
                <a:rPr lang="en-US" sz="1800">
                  <a:solidFill>
                    <a:srgbClr val="FFFF00"/>
                  </a:solidFill>
                  <a:latin typeface="Arial" charset="0"/>
                </a:rPr>
                <a:t>«include»</a:t>
              </a:r>
            </a:p>
          </p:txBody>
        </p:sp>
        <p:sp>
          <p:nvSpPr>
            <p:cNvPr id="43" name="Text Box 36"/>
            <p:cNvSpPr txBox="1">
              <a:spLocks noChangeArrowheads="1"/>
            </p:cNvSpPr>
            <p:nvPr/>
          </p:nvSpPr>
          <p:spPr bwMode="auto">
            <a:xfrm>
              <a:off x="3467100" y="3308350"/>
              <a:ext cx="1162050" cy="366713"/>
            </a:xfrm>
            <a:prstGeom prst="rect">
              <a:avLst/>
            </a:prstGeom>
            <a:grpFill/>
            <a:ln w="9525">
              <a:noFill/>
              <a:miter lim="800000"/>
              <a:headEnd/>
              <a:tailEnd/>
            </a:ln>
            <a:effectLst/>
          </p:spPr>
          <p:txBody>
            <a:bodyPr wrap="none">
              <a:spAutoFit/>
            </a:bodyPr>
            <a:lstStyle/>
            <a:p>
              <a:pPr eaLnBrk="0" hangingPunct="0"/>
              <a:r>
                <a:rPr lang="en-US" sz="1800" dirty="0">
                  <a:solidFill>
                    <a:srgbClr val="FFFF00"/>
                  </a:solidFill>
                  <a:latin typeface="Arial" charset="0"/>
                </a:rPr>
                <a:t>«include»</a:t>
              </a:r>
            </a:p>
          </p:txBody>
        </p:sp>
      </p:grpSp>
    </p:spTree>
    <p:extLst>
      <p:ext uri="{BB962C8B-B14F-4D97-AF65-F5344CB8AC3E}">
        <p14:creationId xmlns:p14="http://schemas.microsoft.com/office/powerpoint/2010/main" val="1858697107"/>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p>
            <a:r>
              <a:rPr lang="en-US" sz="3600" dirty="0" smtClean="0"/>
              <a:t>Use Case Example(Validate PIN)</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838200"/>
            <a:ext cx="8229600" cy="5287963"/>
          </a:xfrm>
        </p:spPr>
        <p:txBody>
          <a:bodyPr>
            <a:normAutofit fontScale="92500" lnSpcReduction="20000"/>
          </a:bodyPr>
          <a:lstStyle/>
          <a:p>
            <a:pPr>
              <a:lnSpc>
                <a:spcPct val="90000"/>
              </a:lnSpc>
            </a:pPr>
            <a:r>
              <a:rPr lang="en-US" dirty="0" smtClean="0"/>
              <a:t>Name: Validate PIN</a:t>
            </a:r>
          </a:p>
          <a:p>
            <a:pPr>
              <a:lnSpc>
                <a:spcPct val="90000"/>
              </a:lnSpc>
            </a:pPr>
            <a:r>
              <a:rPr lang="en-US" dirty="0" smtClean="0"/>
              <a:t>Summary : System validates customer PIN</a:t>
            </a:r>
          </a:p>
          <a:p>
            <a:pPr>
              <a:lnSpc>
                <a:spcPct val="90000"/>
              </a:lnSpc>
            </a:pPr>
            <a:r>
              <a:rPr lang="en-US" dirty="0" smtClean="0"/>
              <a:t>Dependency: none</a:t>
            </a:r>
          </a:p>
          <a:p>
            <a:pPr>
              <a:lnSpc>
                <a:spcPct val="90000"/>
              </a:lnSpc>
            </a:pPr>
            <a:r>
              <a:rPr lang="en-US" dirty="0" smtClean="0"/>
              <a:t>Actors: ATM Customer</a:t>
            </a:r>
          </a:p>
          <a:p>
            <a:pPr>
              <a:lnSpc>
                <a:spcPct val="90000"/>
              </a:lnSpc>
            </a:pPr>
            <a:r>
              <a:rPr lang="en-US" dirty="0" smtClean="0"/>
              <a:t>Preconditions: ATM is idle, displaying a Welcome message.</a:t>
            </a:r>
          </a:p>
          <a:p>
            <a:pPr>
              <a:lnSpc>
                <a:spcPct val="90000"/>
              </a:lnSpc>
            </a:pPr>
            <a:r>
              <a:rPr lang="en-US" dirty="0" smtClean="0"/>
              <a:t>Flow of Events: Basic Path</a:t>
            </a:r>
          </a:p>
          <a:p>
            <a:pPr lvl="1">
              <a:lnSpc>
                <a:spcPct val="90000"/>
              </a:lnSpc>
            </a:pPr>
            <a:r>
              <a:rPr lang="en-US" dirty="0" smtClean="0"/>
              <a:t>1. Customer inserts the ATM card into the Card Reader</a:t>
            </a:r>
          </a:p>
          <a:p>
            <a:pPr lvl="1">
              <a:lnSpc>
                <a:spcPct val="90000"/>
              </a:lnSpc>
            </a:pPr>
            <a:r>
              <a:rPr lang="en-US" dirty="0" smtClean="0"/>
              <a:t>2. If the system recognizes the card, it reads the card number</a:t>
            </a:r>
          </a:p>
          <a:p>
            <a:pPr lvl="1">
              <a:lnSpc>
                <a:spcPct val="90000"/>
              </a:lnSpc>
            </a:pPr>
            <a:r>
              <a:rPr lang="en-US" dirty="0" smtClean="0"/>
              <a:t>3. System prompt customer for PIN number</a:t>
            </a:r>
          </a:p>
          <a:p>
            <a:pPr lvl="1">
              <a:lnSpc>
                <a:spcPct val="90000"/>
              </a:lnSpc>
            </a:pPr>
            <a:r>
              <a:rPr lang="en-US" dirty="0" smtClean="0"/>
              <a:t>4. Customer enters PIN</a:t>
            </a:r>
          </a:p>
          <a:p>
            <a:pPr lvl="1">
              <a:lnSpc>
                <a:spcPct val="90000"/>
              </a:lnSpc>
            </a:pPr>
            <a:r>
              <a:rPr lang="en-US" dirty="0" smtClean="0"/>
              <a:t>5. System checks the expiration date and  </a:t>
            </a:r>
          </a:p>
          <a:p>
            <a:pPr lvl="1">
              <a:lnSpc>
                <a:spcPct val="90000"/>
              </a:lnSpc>
              <a:buFontTx/>
              <a:buNone/>
            </a:pPr>
            <a:r>
              <a:rPr lang="en-US" dirty="0" smtClean="0"/>
              <a:t>       whether the card is lost or stolen</a:t>
            </a:r>
          </a:p>
          <a:p>
            <a:pPr>
              <a:lnSpc>
                <a:spcPct val="90000"/>
              </a:lnSpc>
            </a:pPr>
            <a:endParaRPr lang="en-US" dirty="0"/>
          </a:p>
        </p:txBody>
      </p:sp>
    </p:spTree>
    <p:extLst>
      <p:ext uri="{BB962C8B-B14F-4D97-AF65-F5344CB8AC3E}">
        <p14:creationId xmlns:p14="http://schemas.microsoft.com/office/powerpoint/2010/main" val="358933210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914400"/>
          </a:xfrm>
        </p:spPr>
        <p:txBody>
          <a:bodyPr>
            <a:normAutofit/>
          </a:bodyPr>
          <a:lstStyle/>
          <a:p>
            <a:r>
              <a:rPr lang="en-US" sz="3600" dirty="0" smtClean="0">
                <a:latin typeface="Arial" pitchFamily="34" charset="0"/>
                <a:cs typeface="Arial" pitchFamily="34" charset="0"/>
              </a:rPr>
              <a:t>Example</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990600"/>
            <a:ext cx="8229600" cy="5135563"/>
          </a:xfrm>
        </p:spPr>
        <p:txBody>
          <a:bodyPr>
            <a:normAutofit fontScale="85000" lnSpcReduction="20000"/>
          </a:bodyPr>
          <a:lstStyle/>
          <a:p>
            <a:pPr>
              <a:lnSpc>
                <a:spcPct val="90000"/>
              </a:lnSpc>
            </a:pPr>
            <a:r>
              <a:rPr lang="en-US" dirty="0" smtClean="0"/>
              <a:t>Flow of Events (cont.):</a:t>
            </a:r>
          </a:p>
          <a:p>
            <a:pPr lvl="1">
              <a:lnSpc>
                <a:spcPct val="90000"/>
              </a:lnSpc>
            </a:pPr>
            <a:r>
              <a:rPr lang="en-US" dirty="0" smtClean="0"/>
              <a:t>6. If card is valid, the system then checks whether the user-entered PIN matches the card PIN maintained by the system </a:t>
            </a:r>
          </a:p>
          <a:p>
            <a:pPr lvl="1">
              <a:lnSpc>
                <a:spcPct val="90000"/>
              </a:lnSpc>
            </a:pPr>
            <a:r>
              <a:rPr lang="en-US" dirty="0" smtClean="0"/>
              <a:t>7. If PIN numbers match, the system checks what accounts are accessible with the ATM card</a:t>
            </a:r>
          </a:p>
          <a:p>
            <a:pPr lvl="1">
              <a:lnSpc>
                <a:spcPct val="90000"/>
              </a:lnSpc>
            </a:pPr>
            <a:r>
              <a:rPr lang="en-US" dirty="0" smtClean="0"/>
              <a:t>8. System displays customer accounts and prompts customer for transaction type: Withdrawal, Query, or Transfer</a:t>
            </a:r>
          </a:p>
          <a:p>
            <a:pPr>
              <a:lnSpc>
                <a:spcPct val="90000"/>
              </a:lnSpc>
            </a:pPr>
            <a:r>
              <a:rPr lang="en-US" dirty="0" smtClean="0"/>
              <a:t>Alternatives:</a:t>
            </a:r>
          </a:p>
          <a:p>
            <a:pPr lvl="1">
              <a:lnSpc>
                <a:spcPct val="90000"/>
              </a:lnSpc>
            </a:pPr>
            <a:r>
              <a:rPr lang="en-US" dirty="0" smtClean="0"/>
              <a:t>If the system does not recognize the card, the card is ejected</a:t>
            </a:r>
          </a:p>
          <a:p>
            <a:pPr lvl="1">
              <a:lnSpc>
                <a:spcPct val="90000"/>
              </a:lnSpc>
            </a:pPr>
            <a:r>
              <a:rPr lang="en-US" dirty="0" smtClean="0"/>
              <a:t>If the system determines that the card date has expired, the card is confiscated</a:t>
            </a:r>
          </a:p>
          <a:p>
            <a:pPr lvl="1">
              <a:lnSpc>
                <a:spcPct val="90000"/>
              </a:lnSpc>
            </a:pPr>
            <a:r>
              <a:rPr lang="en-US" dirty="0" smtClean="0"/>
              <a:t>If the system determines that the card has been reported lost or stolen, the card is confiscated</a:t>
            </a:r>
          </a:p>
          <a:p>
            <a:endParaRPr lang="en-US" dirty="0">
              <a:latin typeface="Arial" pitchFamily="34" charset="0"/>
              <a:cs typeface="Arial" pitchFamily="34" charset="0"/>
            </a:endParaRPr>
          </a:p>
        </p:txBody>
      </p:sp>
    </p:spTree>
    <p:extLst>
      <p:ext uri="{BB962C8B-B14F-4D97-AF65-F5344CB8AC3E}">
        <p14:creationId xmlns:p14="http://schemas.microsoft.com/office/powerpoint/2010/main" val="254194614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838200"/>
          </a:xfrm>
        </p:spPr>
        <p:txBody>
          <a:bodyPr>
            <a:normAutofit/>
          </a:bodyPr>
          <a:lstStyle/>
          <a:p>
            <a:r>
              <a:rPr lang="en-US" sz="3600" dirty="0" smtClean="0">
                <a:latin typeface="Arial" pitchFamily="34" charset="0"/>
                <a:cs typeface="Arial" pitchFamily="34" charset="0"/>
              </a:rPr>
              <a:t>Example</a:t>
            </a:r>
            <a:endParaRPr lang="en-US" sz="3600" dirty="0">
              <a:latin typeface="Arial" pitchFamily="34" charset="0"/>
              <a:cs typeface="Arial" pitchFamily="34" charset="0"/>
            </a:endParaRPr>
          </a:p>
        </p:txBody>
      </p:sp>
      <p:sp>
        <p:nvSpPr>
          <p:cNvPr id="3" name="Content Placeholder 2"/>
          <p:cNvSpPr>
            <a:spLocks noGrp="1"/>
          </p:cNvSpPr>
          <p:nvPr>
            <p:ph idx="1"/>
          </p:nvPr>
        </p:nvSpPr>
        <p:spPr>
          <a:xfrm>
            <a:off x="457200" y="838200"/>
            <a:ext cx="8229600" cy="5287963"/>
          </a:xfrm>
        </p:spPr>
        <p:txBody>
          <a:bodyPr/>
          <a:lstStyle/>
          <a:p>
            <a:pPr>
              <a:lnSpc>
                <a:spcPct val="90000"/>
              </a:lnSpc>
            </a:pPr>
            <a:r>
              <a:rPr lang="en-US" dirty="0" smtClean="0"/>
              <a:t>Alternatives (cont.):</a:t>
            </a:r>
          </a:p>
          <a:p>
            <a:pPr lvl="1">
              <a:lnSpc>
                <a:spcPct val="90000"/>
              </a:lnSpc>
            </a:pPr>
            <a:r>
              <a:rPr lang="en-US" dirty="0" smtClean="0"/>
              <a:t>If the customer-entered PIN does not match the PIN number for this card, the system re-prompts for PIN</a:t>
            </a:r>
          </a:p>
          <a:p>
            <a:pPr lvl="1">
              <a:lnSpc>
                <a:spcPct val="90000"/>
              </a:lnSpc>
            </a:pPr>
            <a:r>
              <a:rPr lang="en-US" dirty="0" smtClean="0"/>
              <a:t>If the customer enter the incorrect PIN three times, the system confiscates the card</a:t>
            </a:r>
          </a:p>
          <a:p>
            <a:pPr lvl="1">
              <a:lnSpc>
                <a:spcPct val="90000"/>
              </a:lnSpc>
            </a:pPr>
            <a:r>
              <a:rPr lang="en-US" dirty="0" smtClean="0"/>
              <a:t>If the customer enters Cancel, the system cancels the transaction and ejects the card</a:t>
            </a:r>
          </a:p>
          <a:p>
            <a:pPr>
              <a:lnSpc>
                <a:spcPct val="90000"/>
              </a:lnSpc>
            </a:pPr>
            <a:r>
              <a:rPr lang="en-US" dirty="0" smtClean="0"/>
              <a:t>Postcondition: Customer PIN has been validated</a:t>
            </a:r>
          </a:p>
          <a:p>
            <a:endParaRPr lang="en-US" b="1" dirty="0"/>
          </a:p>
        </p:txBody>
      </p:sp>
    </p:spTree>
    <p:extLst>
      <p:ext uri="{BB962C8B-B14F-4D97-AF65-F5344CB8AC3E}">
        <p14:creationId xmlns:p14="http://schemas.microsoft.com/office/powerpoint/2010/main" val="409093250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685800"/>
          </a:xfrm>
        </p:spPr>
        <p:txBody>
          <a:bodyPr>
            <a:normAutofit fontScale="90000"/>
          </a:bodyPr>
          <a:lstStyle/>
          <a:p>
            <a:r>
              <a:rPr lang="en-US" dirty="0" smtClean="0"/>
              <a:t>Transfer Funds: Use Case Example</a:t>
            </a:r>
            <a:endParaRPr lang="en-US" dirty="0"/>
          </a:p>
        </p:txBody>
      </p:sp>
      <p:sp>
        <p:nvSpPr>
          <p:cNvPr id="3" name="Content Placeholder 2"/>
          <p:cNvSpPr>
            <a:spLocks noGrp="1"/>
          </p:cNvSpPr>
          <p:nvPr>
            <p:ph idx="1"/>
          </p:nvPr>
        </p:nvSpPr>
        <p:spPr>
          <a:xfrm>
            <a:off x="228600" y="838200"/>
            <a:ext cx="8458200" cy="5715000"/>
          </a:xfrm>
        </p:spPr>
        <p:txBody>
          <a:bodyPr>
            <a:normAutofit/>
          </a:bodyPr>
          <a:lstStyle/>
          <a:p>
            <a:pPr>
              <a:lnSpc>
                <a:spcPct val="90000"/>
              </a:lnSpc>
            </a:pPr>
            <a:r>
              <a:rPr lang="en-US" dirty="0" smtClean="0"/>
              <a:t>Name: </a:t>
            </a:r>
            <a:r>
              <a:rPr lang="en-US" sz="2400" dirty="0" smtClean="0"/>
              <a:t>Transfer Funds</a:t>
            </a:r>
          </a:p>
          <a:p>
            <a:pPr>
              <a:lnSpc>
                <a:spcPct val="90000"/>
              </a:lnSpc>
            </a:pPr>
            <a:r>
              <a:rPr lang="en-US" dirty="0" smtClean="0"/>
              <a:t>Summary: </a:t>
            </a:r>
            <a:r>
              <a:rPr lang="en-US" sz="2400" dirty="0" smtClean="0"/>
              <a:t>Customer transfers funds from one valid bank account to another</a:t>
            </a:r>
          </a:p>
          <a:p>
            <a:pPr>
              <a:lnSpc>
                <a:spcPct val="90000"/>
              </a:lnSpc>
            </a:pPr>
            <a:r>
              <a:rPr lang="en-US" dirty="0" smtClean="0"/>
              <a:t>Actor: </a:t>
            </a:r>
            <a:r>
              <a:rPr lang="en-US" sz="2400" dirty="0" smtClean="0"/>
              <a:t>ATM Customer</a:t>
            </a:r>
          </a:p>
          <a:p>
            <a:pPr>
              <a:lnSpc>
                <a:spcPct val="90000"/>
              </a:lnSpc>
            </a:pPr>
            <a:r>
              <a:rPr lang="en-US" dirty="0" smtClean="0"/>
              <a:t>Dependency: </a:t>
            </a:r>
            <a:r>
              <a:rPr lang="en-US" sz="2400" dirty="0" smtClean="0"/>
              <a:t>Include Validate PIN abstract use case</a:t>
            </a:r>
          </a:p>
          <a:p>
            <a:pPr>
              <a:lnSpc>
                <a:spcPct val="90000"/>
              </a:lnSpc>
            </a:pPr>
            <a:r>
              <a:rPr lang="en-US" dirty="0" smtClean="0"/>
              <a:t>Precondition: </a:t>
            </a:r>
            <a:r>
              <a:rPr lang="en-US" sz="2400" dirty="0" smtClean="0"/>
              <a:t>ATM is idle, displaying a Welcome message</a:t>
            </a:r>
          </a:p>
          <a:p>
            <a:r>
              <a:rPr lang="en-US" dirty="0" smtClean="0"/>
              <a:t>Flow of Events: Basic Path</a:t>
            </a:r>
          </a:p>
          <a:p>
            <a:pPr lvl="1"/>
            <a:r>
              <a:rPr lang="en-US" sz="2400" dirty="0" smtClean="0"/>
              <a:t>1. Include Validate PIN abstract use case</a:t>
            </a:r>
          </a:p>
          <a:p>
            <a:pPr lvl="1"/>
            <a:r>
              <a:rPr lang="en-US" sz="2400" dirty="0" smtClean="0"/>
              <a:t>2. Customer selects Transfer and enters amounts, from account, and to account</a:t>
            </a:r>
          </a:p>
          <a:p>
            <a:endParaRPr lang="en-US" dirty="0"/>
          </a:p>
        </p:txBody>
      </p:sp>
    </p:spTree>
    <p:extLst>
      <p:ext uri="{BB962C8B-B14F-4D97-AF65-F5344CB8AC3E}">
        <p14:creationId xmlns:p14="http://schemas.microsoft.com/office/powerpoint/2010/main" val="173403497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14400"/>
          </a:xfrm>
        </p:spPr>
        <p:txBody>
          <a:bodyPr>
            <a:normAutofit/>
          </a:bodyPr>
          <a:lstStyle/>
          <a:p>
            <a:r>
              <a:rPr lang="en-US" dirty="0" smtClean="0"/>
              <a:t>Transfer Funds Use Case Example</a:t>
            </a:r>
            <a:endParaRPr lang="en-US" dirty="0"/>
          </a:p>
        </p:txBody>
      </p:sp>
      <p:sp>
        <p:nvSpPr>
          <p:cNvPr id="3" name="Content Placeholder 2"/>
          <p:cNvSpPr>
            <a:spLocks noGrp="1"/>
          </p:cNvSpPr>
          <p:nvPr>
            <p:ph idx="1"/>
          </p:nvPr>
        </p:nvSpPr>
        <p:spPr>
          <a:xfrm>
            <a:off x="457200" y="1066800"/>
            <a:ext cx="8229600" cy="5334000"/>
          </a:xfrm>
        </p:spPr>
        <p:txBody>
          <a:bodyPr/>
          <a:lstStyle/>
          <a:p>
            <a:pPr marL="342900" lvl="1" indent="-342900">
              <a:buNone/>
            </a:pPr>
            <a:r>
              <a:rPr lang="en-US" dirty="0" smtClean="0"/>
              <a:t>     -3. If the system determines the customer has enough funds in the from account, it performs the transfer</a:t>
            </a:r>
          </a:p>
          <a:p>
            <a:pPr lvl="1"/>
            <a:r>
              <a:rPr lang="en-US" dirty="0" smtClean="0"/>
              <a:t>4. System prints a receipt showing transaction number, transaction type, amount transferred, and account balance</a:t>
            </a:r>
          </a:p>
          <a:p>
            <a:pPr lvl="1"/>
            <a:r>
              <a:rPr lang="en-US" dirty="0" smtClean="0"/>
              <a:t>5. System ejects card</a:t>
            </a:r>
          </a:p>
          <a:p>
            <a:pPr lvl="1"/>
            <a:r>
              <a:rPr lang="en-US" dirty="0" smtClean="0"/>
              <a:t>6. System displays Welcome message</a:t>
            </a:r>
          </a:p>
          <a:p>
            <a:pPr>
              <a:buNone/>
            </a:pPr>
            <a:endParaRPr lang="en-US" dirty="0"/>
          </a:p>
        </p:txBody>
      </p:sp>
    </p:spTree>
    <p:extLst>
      <p:ext uri="{BB962C8B-B14F-4D97-AF65-F5344CB8AC3E}">
        <p14:creationId xmlns:p14="http://schemas.microsoft.com/office/powerpoint/2010/main" val="176404894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762000"/>
          </a:xfrm>
        </p:spPr>
        <p:txBody>
          <a:bodyPr>
            <a:normAutofit/>
          </a:bodyPr>
          <a:lstStyle/>
          <a:p>
            <a:r>
              <a:rPr lang="en-US" sz="3600" dirty="0" smtClean="0"/>
              <a:t>Transfer Funds Use Case Example</a:t>
            </a:r>
            <a:endParaRPr lang="en-US" sz="3600" dirty="0"/>
          </a:p>
        </p:txBody>
      </p:sp>
      <p:sp>
        <p:nvSpPr>
          <p:cNvPr id="3" name="Content Placeholder 2"/>
          <p:cNvSpPr>
            <a:spLocks noGrp="1"/>
          </p:cNvSpPr>
          <p:nvPr>
            <p:ph idx="1"/>
          </p:nvPr>
        </p:nvSpPr>
        <p:spPr>
          <a:xfrm>
            <a:off x="304800" y="914400"/>
            <a:ext cx="8382000" cy="5211763"/>
          </a:xfrm>
        </p:spPr>
        <p:txBody>
          <a:bodyPr>
            <a:normAutofit/>
          </a:bodyPr>
          <a:lstStyle/>
          <a:p>
            <a:r>
              <a:rPr lang="en-US" sz="2800" dirty="0" smtClean="0"/>
              <a:t>Alternatives:</a:t>
            </a:r>
          </a:p>
          <a:p>
            <a:pPr lvl="1"/>
            <a:r>
              <a:rPr lang="en-US" dirty="0" smtClean="0"/>
              <a:t>If the system determines that the from account number is invalid, it displays an error message and ejects the card</a:t>
            </a:r>
          </a:p>
          <a:p>
            <a:pPr lvl="1"/>
            <a:r>
              <a:rPr lang="en-US" dirty="0" smtClean="0"/>
              <a:t>If the system determines that the to account number is invalid, it displays an error message and ejects the card</a:t>
            </a:r>
            <a:endParaRPr lang="en-US" sz="2800" dirty="0" smtClean="0"/>
          </a:p>
          <a:p>
            <a:pPr lvl="1"/>
            <a:r>
              <a:rPr lang="en-US" dirty="0" smtClean="0"/>
              <a:t>If the system determines that there are insufficient funds in the customer’s from account, it displays an apology and ejects the card</a:t>
            </a:r>
          </a:p>
          <a:p>
            <a:pPr marL="342900" lvl="1" indent="-342900">
              <a:buFont typeface="Arial" pitchFamily="34" charset="0"/>
              <a:buChar char="•"/>
            </a:pPr>
            <a:r>
              <a:rPr lang="en-US" dirty="0" smtClean="0"/>
              <a:t>Postcondition: Customer funds have been transferred</a:t>
            </a:r>
          </a:p>
          <a:p>
            <a:pPr marL="342900" lvl="1" indent="-342900">
              <a:buFont typeface="Arial" pitchFamily="34" charset="0"/>
              <a:buChar char="•"/>
            </a:pPr>
            <a:endParaRPr lang="en-US" sz="3200" dirty="0" smtClean="0">
              <a:solidFill>
                <a:srgbClr val="FFFF00"/>
              </a:solidFill>
            </a:endParaRPr>
          </a:p>
        </p:txBody>
      </p:sp>
    </p:spTree>
    <p:extLst>
      <p:ext uri="{BB962C8B-B14F-4D97-AF65-F5344CB8AC3E}">
        <p14:creationId xmlns:p14="http://schemas.microsoft.com/office/powerpoint/2010/main" val="261231386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90600"/>
          </a:xfrm>
        </p:spPr>
        <p:txBody>
          <a:bodyPr>
            <a:normAutofit/>
          </a:bodyPr>
          <a:lstStyle/>
          <a:p>
            <a:r>
              <a:rPr lang="en-US" sz="3600" dirty="0" smtClean="0"/>
              <a:t>Requirements Analysis Process</a:t>
            </a:r>
            <a:endParaRPr lang="en-US" sz="3600" dirty="0"/>
          </a:p>
        </p:txBody>
      </p:sp>
      <p:grpSp>
        <p:nvGrpSpPr>
          <p:cNvPr id="4" name="Content Placeholder 3"/>
          <p:cNvGrpSpPr>
            <a:grpSpLocks noGrp="1"/>
          </p:cNvGrpSpPr>
          <p:nvPr/>
        </p:nvGrpSpPr>
        <p:grpSpPr>
          <a:xfrm>
            <a:off x="381000" y="1295400"/>
            <a:ext cx="8229600" cy="4953000"/>
            <a:chOff x="1219200" y="2057400"/>
            <a:chExt cx="6705600" cy="3352800"/>
          </a:xfrm>
        </p:grpSpPr>
        <p:sp>
          <p:nvSpPr>
            <p:cNvPr id="5" name="AutoShape 3"/>
            <p:cNvSpPr>
              <a:spLocks noChangeArrowheads="1"/>
            </p:cNvSpPr>
            <p:nvPr/>
          </p:nvSpPr>
          <p:spPr bwMode="auto">
            <a:xfrm>
              <a:off x="1524000" y="25908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6" name="AutoShape 4"/>
            <p:cNvSpPr>
              <a:spLocks noChangeArrowheads="1"/>
            </p:cNvSpPr>
            <p:nvPr/>
          </p:nvSpPr>
          <p:spPr bwMode="auto">
            <a:xfrm>
              <a:off x="3810000" y="25908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7" name="AutoShape 5"/>
            <p:cNvSpPr>
              <a:spLocks noChangeArrowheads="1"/>
            </p:cNvSpPr>
            <p:nvPr/>
          </p:nvSpPr>
          <p:spPr bwMode="auto">
            <a:xfrm>
              <a:off x="6096000" y="2590800"/>
              <a:ext cx="1524000" cy="838200"/>
            </a:xfrm>
            <a:prstGeom prst="roundRect">
              <a:avLst>
                <a:gd name="adj" fmla="val 16667"/>
              </a:avLst>
            </a:prstGeom>
            <a:noFill/>
            <a:ln w="9525">
              <a:solidFill>
                <a:schemeClr val="tx1"/>
              </a:solidFill>
              <a:round/>
              <a:headEnd/>
              <a:tailEnd/>
            </a:ln>
            <a:effectLst/>
          </p:spPr>
          <p:txBody>
            <a:bodyPr wrap="none" anchor="ctr"/>
            <a:lstStyle/>
            <a:p>
              <a:endParaRPr lang="en-US"/>
            </a:p>
          </p:txBody>
        </p:sp>
        <p:sp>
          <p:nvSpPr>
            <p:cNvPr id="8" name="Rectangle 6"/>
            <p:cNvSpPr>
              <a:spLocks noChangeArrowheads="1"/>
            </p:cNvSpPr>
            <p:nvPr/>
          </p:nvSpPr>
          <p:spPr bwMode="auto">
            <a:xfrm>
              <a:off x="1219200" y="2057400"/>
              <a:ext cx="6705600" cy="1905000"/>
            </a:xfrm>
            <a:prstGeom prst="rect">
              <a:avLst/>
            </a:prstGeom>
            <a:noFill/>
            <a:ln w="9525">
              <a:solidFill>
                <a:srgbClr val="0000FF"/>
              </a:solidFill>
              <a:miter lim="800000"/>
              <a:headEnd/>
              <a:tailEnd/>
            </a:ln>
            <a:effectLst/>
          </p:spPr>
          <p:txBody>
            <a:bodyPr wrap="none" anchor="ctr"/>
            <a:lstStyle/>
            <a:p>
              <a:endParaRPr lang="en-US"/>
            </a:p>
          </p:txBody>
        </p:sp>
        <p:sp>
          <p:nvSpPr>
            <p:cNvPr id="9" name="Rectangle 7"/>
            <p:cNvSpPr>
              <a:spLocks noChangeArrowheads="1"/>
            </p:cNvSpPr>
            <p:nvPr/>
          </p:nvSpPr>
          <p:spPr bwMode="auto">
            <a:xfrm>
              <a:off x="1524000" y="45720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10" name="Rectangle 8"/>
            <p:cNvSpPr>
              <a:spLocks noChangeArrowheads="1"/>
            </p:cNvSpPr>
            <p:nvPr/>
          </p:nvSpPr>
          <p:spPr bwMode="auto">
            <a:xfrm>
              <a:off x="3810000" y="45720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11" name="Rectangle 9"/>
            <p:cNvSpPr>
              <a:spLocks noChangeArrowheads="1"/>
            </p:cNvSpPr>
            <p:nvPr/>
          </p:nvSpPr>
          <p:spPr bwMode="auto">
            <a:xfrm>
              <a:off x="6096000" y="4572000"/>
              <a:ext cx="1524000" cy="838200"/>
            </a:xfrm>
            <a:prstGeom prst="rect">
              <a:avLst/>
            </a:prstGeom>
            <a:noFill/>
            <a:ln w="9525">
              <a:solidFill>
                <a:schemeClr val="tx1"/>
              </a:solidFill>
              <a:miter lim="800000"/>
              <a:headEnd/>
              <a:tailEnd/>
            </a:ln>
            <a:effectLst/>
          </p:spPr>
          <p:txBody>
            <a:bodyPr wrap="none" anchor="ctr"/>
            <a:lstStyle/>
            <a:p>
              <a:endParaRPr lang="en-US"/>
            </a:p>
          </p:txBody>
        </p:sp>
        <p:sp>
          <p:nvSpPr>
            <p:cNvPr id="12" name="Line 10"/>
            <p:cNvSpPr>
              <a:spLocks noChangeShapeType="1"/>
            </p:cNvSpPr>
            <p:nvPr/>
          </p:nvSpPr>
          <p:spPr bwMode="auto">
            <a:xfrm>
              <a:off x="3048000" y="2971800"/>
              <a:ext cx="762000" cy="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13" name="Line 11"/>
            <p:cNvSpPr>
              <a:spLocks noChangeShapeType="1"/>
            </p:cNvSpPr>
            <p:nvPr/>
          </p:nvSpPr>
          <p:spPr bwMode="auto">
            <a:xfrm>
              <a:off x="5334000" y="2971800"/>
              <a:ext cx="762000" cy="0"/>
            </a:xfrm>
            <a:prstGeom prst="line">
              <a:avLst/>
            </a:prstGeom>
            <a:noFill/>
            <a:ln w="9525">
              <a:solidFill>
                <a:schemeClr val="tx1"/>
              </a:solidFill>
              <a:round/>
              <a:headEnd type="triangle" w="med" len="med"/>
              <a:tailEnd type="triangle" w="med" len="med"/>
            </a:ln>
            <a:effectLst/>
          </p:spPr>
          <p:txBody>
            <a:bodyPr/>
            <a:lstStyle/>
            <a:p>
              <a:endParaRPr lang="en-US"/>
            </a:p>
          </p:txBody>
        </p:sp>
        <p:sp>
          <p:nvSpPr>
            <p:cNvPr id="14" name="Line 12"/>
            <p:cNvSpPr>
              <a:spLocks noChangeShapeType="1"/>
            </p:cNvSpPr>
            <p:nvPr/>
          </p:nvSpPr>
          <p:spPr bwMode="auto">
            <a:xfrm>
              <a:off x="4572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15" name="Line 13"/>
            <p:cNvSpPr>
              <a:spLocks noChangeShapeType="1"/>
            </p:cNvSpPr>
            <p:nvPr/>
          </p:nvSpPr>
          <p:spPr bwMode="auto">
            <a:xfrm>
              <a:off x="2286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16" name="Line 14"/>
            <p:cNvSpPr>
              <a:spLocks noChangeShapeType="1"/>
            </p:cNvSpPr>
            <p:nvPr/>
          </p:nvSpPr>
          <p:spPr bwMode="auto">
            <a:xfrm>
              <a:off x="6858000" y="3429000"/>
              <a:ext cx="0" cy="1143000"/>
            </a:xfrm>
            <a:prstGeom prst="line">
              <a:avLst/>
            </a:prstGeom>
            <a:noFill/>
            <a:ln w="9525">
              <a:solidFill>
                <a:schemeClr val="tx1"/>
              </a:solidFill>
              <a:round/>
              <a:headEnd/>
              <a:tailEnd type="triangle" w="med" len="med"/>
            </a:ln>
            <a:effectLst/>
          </p:spPr>
          <p:txBody>
            <a:bodyPr/>
            <a:lstStyle/>
            <a:p>
              <a:endParaRPr lang="en-US"/>
            </a:p>
          </p:txBody>
        </p:sp>
        <p:sp>
          <p:nvSpPr>
            <p:cNvPr id="17" name="Text Box 15"/>
            <p:cNvSpPr txBox="1">
              <a:spLocks noChangeArrowheads="1"/>
            </p:cNvSpPr>
            <p:nvPr/>
          </p:nvSpPr>
          <p:spPr bwMode="auto">
            <a:xfrm>
              <a:off x="1793875" y="2690813"/>
              <a:ext cx="797014" cy="395848"/>
            </a:xfrm>
            <a:prstGeom prst="rect">
              <a:avLst/>
            </a:prstGeom>
            <a:noFill/>
            <a:ln w="9525">
              <a:noFill/>
              <a:miter lim="800000"/>
              <a:headEnd/>
              <a:tailEnd/>
            </a:ln>
            <a:effectLst/>
          </p:spPr>
          <p:txBody>
            <a:bodyPr wrap="square">
              <a:spAutoFit/>
            </a:bodyPr>
            <a:lstStyle/>
            <a:p>
              <a:r>
                <a:rPr lang="en-US" sz="1600" dirty="0">
                  <a:solidFill>
                    <a:srgbClr val="0000FF"/>
                  </a:solidFill>
                </a:rPr>
                <a:t>Necessity</a:t>
              </a:r>
            </a:p>
            <a:p>
              <a:r>
                <a:rPr lang="en-US" sz="1600" dirty="0">
                  <a:solidFill>
                    <a:srgbClr val="0000FF"/>
                  </a:solidFill>
                </a:rPr>
                <a:t>checking</a:t>
              </a:r>
            </a:p>
          </p:txBody>
        </p:sp>
        <p:sp>
          <p:nvSpPr>
            <p:cNvPr id="18" name="Text Box 16"/>
            <p:cNvSpPr txBox="1">
              <a:spLocks noChangeArrowheads="1"/>
            </p:cNvSpPr>
            <p:nvPr/>
          </p:nvSpPr>
          <p:spPr bwMode="auto">
            <a:xfrm>
              <a:off x="3806825" y="2603500"/>
              <a:ext cx="1246590" cy="562521"/>
            </a:xfrm>
            <a:prstGeom prst="rect">
              <a:avLst/>
            </a:prstGeom>
            <a:noFill/>
            <a:ln w="9525">
              <a:noFill/>
              <a:miter lim="800000"/>
              <a:headEnd/>
              <a:tailEnd/>
            </a:ln>
            <a:effectLst/>
          </p:spPr>
          <p:txBody>
            <a:bodyPr wrap="none">
              <a:spAutoFit/>
            </a:bodyPr>
            <a:lstStyle/>
            <a:p>
              <a:r>
                <a:rPr lang="en-US" sz="1600" dirty="0">
                  <a:solidFill>
                    <a:schemeClr val="bg1"/>
                  </a:solidFill>
                </a:rPr>
                <a:t>Consistency and</a:t>
              </a:r>
            </a:p>
            <a:p>
              <a:r>
                <a:rPr lang="en-US" sz="1600" dirty="0">
                  <a:solidFill>
                    <a:srgbClr val="0000FF"/>
                  </a:solidFill>
                </a:rPr>
                <a:t>completeness</a:t>
              </a:r>
            </a:p>
            <a:p>
              <a:r>
                <a:rPr lang="en-US" sz="1600" dirty="0">
                  <a:solidFill>
                    <a:srgbClr val="0000FF"/>
                  </a:solidFill>
                </a:rPr>
                <a:t>checking</a:t>
              </a:r>
            </a:p>
          </p:txBody>
        </p:sp>
        <p:sp>
          <p:nvSpPr>
            <p:cNvPr id="19" name="Text Box 17"/>
            <p:cNvSpPr txBox="1">
              <a:spLocks noChangeArrowheads="1"/>
            </p:cNvSpPr>
            <p:nvPr/>
          </p:nvSpPr>
          <p:spPr bwMode="auto">
            <a:xfrm>
              <a:off x="6303963" y="2667000"/>
              <a:ext cx="824599" cy="395848"/>
            </a:xfrm>
            <a:prstGeom prst="rect">
              <a:avLst/>
            </a:prstGeom>
            <a:noFill/>
            <a:ln w="9525">
              <a:noFill/>
              <a:miter lim="800000"/>
              <a:headEnd/>
              <a:tailEnd/>
            </a:ln>
            <a:effectLst/>
          </p:spPr>
          <p:txBody>
            <a:bodyPr wrap="none">
              <a:spAutoFit/>
            </a:bodyPr>
            <a:lstStyle/>
            <a:p>
              <a:r>
                <a:rPr lang="en-US" sz="1600" dirty="0">
                  <a:solidFill>
                    <a:srgbClr val="0000FF"/>
                  </a:solidFill>
                </a:rPr>
                <a:t>Feasibility</a:t>
              </a:r>
            </a:p>
            <a:p>
              <a:r>
                <a:rPr lang="en-US" sz="1600" dirty="0">
                  <a:solidFill>
                    <a:srgbClr val="0000FF"/>
                  </a:solidFill>
                </a:rPr>
                <a:t>checking</a:t>
              </a:r>
            </a:p>
          </p:txBody>
        </p:sp>
        <p:sp>
          <p:nvSpPr>
            <p:cNvPr id="20" name="Text Box 18"/>
            <p:cNvSpPr txBox="1">
              <a:spLocks noChangeArrowheads="1"/>
            </p:cNvSpPr>
            <p:nvPr/>
          </p:nvSpPr>
          <p:spPr bwMode="auto">
            <a:xfrm>
              <a:off x="1676400" y="4676775"/>
              <a:ext cx="1067961" cy="395848"/>
            </a:xfrm>
            <a:prstGeom prst="rect">
              <a:avLst/>
            </a:prstGeom>
            <a:noFill/>
            <a:ln w="9525">
              <a:noFill/>
              <a:miter lim="800000"/>
              <a:headEnd/>
              <a:tailEnd/>
            </a:ln>
            <a:effectLst/>
          </p:spPr>
          <p:txBody>
            <a:bodyPr wrap="none">
              <a:spAutoFit/>
            </a:bodyPr>
            <a:lstStyle/>
            <a:p>
              <a:r>
                <a:rPr lang="en-US" sz="1600" dirty="0">
                  <a:solidFill>
                    <a:srgbClr val="0000FF"/>
                  </a:solidFill>
                </a:rPr>
                <a:t>Unnecessary</a:t>
              </a:r>
            </a:p>
            <a:p>
              <a:r>
                <a:rPr lang="en-US" sz="1600" dirty="0">
                  <a:solidFill>
                    <a:srgbClr val="0000FF"/>
                  </a:solidFill>
                </a:rPr>
                <a:t>requirements</a:t>
              </a:r>
            </a:p>
          </p:txBody>
        </p:sp>
        <p:sp>
          <p:nvSpPr>
            <p:cNvPr id="21" name="Text Box 19"/>
            <p:cNvSpPr txBox="1">
              <a:spLocks noChangeArrowheads="1"/>
            </p:cNvSpPr>
            <p:nvPr/>
          </p:nvSpPr>
          <p:spPr bwMode="auto">
            <a:xfrm>
              <a:off x="3859213" y="4572000"/>
              <a:ext cx="1164355" cy="562521"/>
            </a:xfrm>
            <a:prstGeom prst="rect">
              <a:avLst/>
            </a:prstGeom>
            <a:noFill/>
            <a:ln w="9525">
              <a:noFill/>
              <a:miter lim="800000"/>
              <a:headEnd/>
              <a:tailEnd/>
            </a:ln>
            <a:effectLst/>
          </p:spPr>
          <p:txBody>
            <a:bodyPr wrap="none">
              <a:spAutoFit/>
            </a:bodyPr>
            <a:lstStyle/>
            <a:p>
              <a:r>
                <a:rPr lang="en-US" sz="1600" dirty="0">
                  <a:solidFill>
                    <a:schemeClr val="bg1"/>
                  </a:solidFill>
                </a:rPr>
                <a:t>Conflicting and</a:t>
              </a:r>
            </a:p>
            <a:p>
              <a:r>
                <a:rPr lang="en-US" sz="1600" dirty="0">
                  <a:solidFill>
                    <a:srgbClr val="0000FF"/>
                  </a:solidFill>
                </a:rPr>
                <a:t>incomplete</a:t>
              </a:r>
            </a:p>
            <a:p>
              <a:r>
                <a:rPr lang="en-US" sz="1600" dirty="0">
                  <a:solidFill>
                    <a:srgbClr val="0000FF"/>
                  </a:solidFill>
                </a:rPr>
                <a:t>requirements</a:t>
              </a:r>
            </a:p>
          </p:txBody>
        </p:sp>
        <p:sp>
          <p:nvSpPr>
            <p:cNvPr id="22" name="Text Box 20"/>
            <p:cNvSpPr txBox="1">
              <a:spLocks noChangeArrowheads="1"/>
            </p:cNvSpPr>
            <p:nvPr/>
          </p:nvSpPr>
          <p:spPr bwMode="auto">
            <a:xfrm>
              <a:off x="6248400" y="4676775"/>
              <a:ext cx="1067961" cy="395848"/>
            </a:xfrm>
            <a:prstGeom prst="rect">
              <a:avLst/>
            </a:prstGeom>
            <a:noFill/>
            <a:ln w="9525">
              <a:noFill/>
              <a:miter lim="800000"/>
              <a:headEnd/>
              <a:tailEnd/>
            </a:ln>
            <a:effectLst/>
          </p:spPr>
          <p:txBody>
            <a:bodyPr wrap="none">
              <a:spAutoFit/>
            </a:bodyPr>
            <a:lstStyle/>
            <a:p>
              <a:r>
                <a:rPr lang="en-US" sz="1600" dirty="0">
                  <a:solidFill>
                    <a:srgbClr val="0000FF"/>
                  </a:solidFill>
                </a:rPr>
                <a:t>Infeasible</a:t>
              </a:r>
            </a:p>
            <a:p>
              <a:r>
                <a:rPr lang="en-US" sz="1600" dirty="0">
                  <a:solidFill>
                    <a:srgbClr val="0000FF"/>
                  </a:solidFill>
                </a:rPr>
                <a:t>requirements</a:t>
              </a:r>
            </a:p>
          </p:txBody>
        </p:sp>
      </p:gr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62C7ECE9-DAC1-4407-9631-8769F6AB2EE6}" type="datetime1">
              <a:rPr lang="en-US"/>
              <a:pPr>
                <a:defRPr/>
              </a:pPr>
              <a:t>11/8/2022</a:t>
            </a:fld>
            <a:endParaRPr lang="en-US"/>
          </a:p>
        </p:txBody>
      </p:sp>
      <p:sp>
        <p:nvSpPr>
          <p:cNvPr id="58371"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ED30FC27-9550-4F83-BF96-3CEAE5C3E32B}" type="slidenum">
              <a:rPr lang="en-US">
                <a:solidFill>
                  <a:srgbClr val="898989"/>
                </a:solidFill>
              </a:rPr>
              <a:pPr/>
              <a:t>60</a:t>
            </a:fld>
            <a:endParaRPr lang="en-US">
              <a:solidFill>
                <a:srgbClr val="898989"/>
              </a:solidFill>
            </a:endParaRPr>
          </a:p>
        </p:txBody>
      </p:sp>
      <p:sp>
        <p:nvSpPr>
          <p:cNvPr id="58372" name="Rectangle 2"/>
          <p:cNvSpPr>
            <a:spLocks noGrp="1" noChangeArrowheads="1"/>
          </p:cNvSpPr>
          <p:nvPr>
            <p:ph type="title"/>
          </p:nvPr>
        </p:nvSpPr>
        <p:spPr>
          <a:xfrm>
            <a:off x="685800" y="304800"/>
            <a:ext cx="7772400" cy="1143000"/>
          </a:xfrm>
        </p:spPr>
        <p:txBody>
          <a:bodyPr/>
          <a:lstStyle/>
          <a:p>
            <a:pPr eaLnBrk="1" hangingPunct="1"/>
            <a:r>
              <a:rPr lang="en-US" altLang="en-US" smtClean="0"/>
              <a:t>Limitations of Use Cases </a:t>
            </a:r>
          </a:p>
        </p:txBody>
      </p:sp>
      <p:sp>
        <p:nvSpPr>
          <p:cNvPr id="58373" name="Rectangle 3"/>
          <p:cNvSpPr>
            <a:spLocks noGrp="1" noChangeArrowheads="1"/>
          </p:cNvSpPr>
          <p:nvPr>
            <p:ph type="body" idx="1"/>
          </p:nvPr>
        </p:nvSpPr>
        <p:spPr>
          <a:xfrm>
            <a:off x="685800" y="1447800"/>
            <a:ext cx="7772400" cy="4572000"/>
          </a:xfrm>
        </p:spPr>
        <p:txBody>
          <a:bodyPr>
            <a:normAutofit/>
          </a:bodyPr>
          <a:lstStyle/>
          <a:p>
            <a:pPr>
              <a:lnSpc>
                <a:spcPct val="90000"/>
              </a:lnSpc>
            </a:pPr>
            <a:r>
              <a:rPr lang="en-US" altLang="en-US" dirty="0"/>
              <a:t>Use cases alone are not sufficient. </a:t>
            </a:r>
          </a:p>
          <a:p>
            <a:pPr>
              <a:lnSpc>
                <a:spcPct val="90000"/>
              </a:lnSpc>
            </a:pPr>
            <a:r>
              <a:rPr lang="en-US" altLang="en-US" dirty="0"/>
              <a:t>There are kinds of requirements (mostly non-functional) that need to be understood.</a:t>
            </a:r>
          </a:p>
          <a:p>
            <a:pPr>
              <a:lnSpc>
                <a:spcPct val="90000"/>
              </a:lnSpc>
            </a:pPr>
            <a:r>
              <a:rPr lang="en-US" altLang="en-US" dirty="0"/>
              <a:t>Domain (Business) Rules are not documented</a:t>
            </a:r>
          </a:p>
          <a:p>
            <a:pPr>
              <a:lnSpc>
                <a:spcPct val="90000"/>
              </a:lnSpc>
            </a:pPr>
            <a:r>
              <a:rPr lang="en-US" altLang="en-US" dirty="0"/>
              <a:t>Legal Issues</a:t>
            </a:r>
          </a:p>
        </p:txBody>
      </p:sp>
    </p:spTree>
    <p:extLst>
      <p:ext uri="{BB962C8B-B14F-4D97-AF65-F5344CB8AC3E}">
        <p14:creationId xmlns:p14="http://schemas.microsoft.com/office/powerpoint/2010/main" val="409364307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quarter" idx="10"/>
          </p:nvPr>
        </p:nvSpPr>
        <p:spPr/>
        <p:txBody>
          <a:bodyPr/>
          <a:lstStyle/>
          <a:p>
            <a:pPr>
              <a:defRPr/>
            </a:pPr>
            <a:fld id="{415BBAC9-064F-4509-BBEF-D1E86EF83743}" type="datetime1">
              <a:rPr lang="en-US"/>
              <a:pPr>
                <a:defRPr/>
              </a:pPr>
              <a:t>11/8/2022</a:t>
            </a:fld>
            <a:endParaRPr lang="en-US"/>
          </a:p>
        </p:txBody>
      </p:sp>
      <p:sp>
        <p:nvSpPr>
          <p:cNvPr id="59395" name="Slide Number Placeholder 5"/>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eaLnBrk="0" fontAlgn="base" hangingPunct="0">
              <a:spcBef>
                <a:spcPct val="0"/>
              </a:spcBef>
              <a:spcAft>
                <a:spcPct val="0"/>
              </a:spcAft>
              <a:defRPr>
                <a:solidFill>
                  <a:schemeClr val="tx1"/>
                </a:solidFill>
                <a:latin typeface="Calibri" pitchFamily="34" charset="0"/>
              </a:defRPr>
            </a:lvl6pPr>
            <a:lvl7pPr marL="2971800" indent="-228600" eaLnBrk="0" fontAlgn="base" hangingPunct="0">
              <a:spcBef>
                <a:spcPct val="0"/>
              </a:spcBef>
              <a:spcAft>
                <a:spcPct val="0"/>
              </a:spcAft>
              <a:defRPr>
                <a:solidFill>
                  <a:schemeClr val="tx1"/>
                </a:solidFill>
                <a:latin typeface="Calibri" pitchFamily="34" charset="0"/>
              </a:defRPr>
            </a:lvl7pPr>
            <a:lvl8pPr marL="3429000" indent="-228600" eaLnBrk="0" fontAlgn="base" hangingPunct="0">
              <a:spcBef>
                <a:spcPct val="0"/>
              </a:spcBef>
              <a:spcAft>
                <a:spcPct val="0"/>
              </a:spcAft>
              <a:defRPr>
                <a:solidFill>
                  <a:schemeClr val="tx1"/>
                </a:solidFill>
                <a:latin typeface="Calibri" pitchFamily="34" charset="0"/>
              </a:defRPr>
            </a:lvl8pPr>
            <a:lvl9pPr marL="3886200" indent="-228600" eaLnBrk="0" fontAlgn="base" hangingPunct="0">
              <a:spcBef>
                <a:spcPct val="0"/>
              </a:spcBef>
              <a:spcAft>
                <a:spcPct val="0"/>
              </a:spcAft>
              <a:defRPr>
                <a:solidFill>
                  <a:schemeClr val="tx1"/>
                </a:solidFill>
                <a:latin typeface="Calibri" pitchFamily="34" charset="0"/>
              </a:defRPr>
            </a:lvl9pPr>
          </a:lstStyle>
          <a:p>
            <a:fld id="{69CE5394-8D6A-47EB-816A-73D3127AD073}" type="slidenum">
              <a:rPr lang="en-US">
                <a:solidFill>
                  <a:srgbClr val="898989"/>
                </a:solidFill>
              </a:rPr>
              <a:pPr/>
              <a:t>61</a:t>
            </a:fld>
            <a:endParaRPr lang="en-US">
              <a:solidFill>
                <a:srgbClr val="898989"/>
              </a:solidFill>
            </a:endParaRPr>
          </a:p>
        </p:txBody>
      </p:sp>
      <p:sp>
        <p:nvSpPr>
          <p:cNvPr id="59396" name="Rectangle 2"/>
          <p:cNvSpPr>
            <a:spLocks noGrp="1" noChangeArrowheads="1"/>
          </p:cNvSpPr>
          <p:nvPr>
            <p:ph type="title"/>
          </p:nvPr>
        </p:nvSpPr>
        <p:spPr>
          <a:xfrm>
            <a:off x="685800" y="228600"/>
            <a:ext cx="7772400" cy="914400"/>
          </a:xfrm>
        </p:spPr>
        <p:txBody>
          <a:bodyPr/>
          <a:lstStyle/>
          <a:p>
            <a:pPr eaLnBrk="1" hangingPunct="1"/>
            <a:r>
              <a:rPr lang="en-US" altLang="en-US" smtClean="0"/>
              <a:t>Limitations of Use Cases </a:t>
            </a:r>
          </a:p>
        </p:txBody>
      </p:sp>
      <p:sp>
        <p:nvSpPr>
          <p:cNvPr id="59397" name="Rectangle 3"/>
          <p:cNvSpPr>
            <a:spLocks noGrp="1" noChangeArrowheads="1"/>
          </p:cNvSpPr>
          <p:nvPr>
            <p:ph type="body" idx="1"/>
          </p:nvPr>
        </p:nvSpPr>
        <p:spPr>
          <a:xfrm>
            <a:off x="228600" y="1295400"/>
            <a:ext cx="8610600" cy="5105400"/>
          </a:xfrm>
        </p:spPr>
        <p:txBody>
          <a:bodyPr>
            <a:normAutofit/>
          </a:bodyPr>
          <a:lstStyle/>
          <a:p>
            <a:pPr eaLnBrk="1" hangingPunct="1">
              <a:lnSpc>
                <a:spcPct val="90000"/>
              </a:lnSpc>
              <a:spcBef>
                <a:spcPct val="40000"/>
              </a:spcBef>
            </a:pPr>
            <a:r>
              <a:rPr lang="en-US" altLang="en-US" sz="1800" dirty="0" smtClean="0">
                <a:latin typeface="Times New Roman" pitchFamily="18" charset="0"/>
                <a:cs typeface="Times New Roman" pitchFamily="18" charset="0"/>
              </a:rPr>
              <a:t>Non-Functional/Quality requirements can not be depicted with use cases</a:t>
            </a:r>
          </a:p>
          <a:p>
            <a:pPr lvl="1" eaLnBrk="1" hangingPunct="1">
              <a:lnSpc>
                <a:spcPct val="90000"/>
              </a:lnSpc>
              <a:spcBef>
                <a:spcPct val="40000"/>
              </a:spcBef>
            </a:pPr>
            <a:r>
              <a:rPr lang="en-US" altLang="en-US" sz="1800" dirty="0" smtClean="0">
                <a:latin typeface="Times New Roman" pitchFamily="18" charset="0"/>
                <a:cs typeface="Times New Roman" pitchFamily="18" charset="0"/>
              </a:rPr>
              <a:t>Usability</a:t>
            </a:r>
          </a:p>
          <a:p>
            <a:pPr lvl="2" eaLnBrk="1" hangingPunct="1">
              <a:lnSpc>
                <a:spcPct val="90000"/>
              </a:lnSpc>
              <a:spcBef>
                <a:spcPct val="40000"/>
              </a:spcBef>
            </a:pPr>
            <a:r>
              <a:rPr lang="en-US" altLang="en-US" sz="1800" dirty="0" smtClean="0">
                <a:latin typeface="Times New Roman" pitchFamily="18" charset="0"/>
                <a:cs typeface="Times New Roman" pitchFamily="18" charset="0"/>
              </a:rPr>
              <a:t>Color blind people should not have any difficulty in using the system – color coding should take care of common forms of color blindness. </a:t>
            </a:r>
          </a:p>
          <a:p>
            <a:pPr lvl="1" eaLnBrk="1" hangingPunct="1">
              <a:lnSpc>
                <a:spcPct val="90000"/>
              </a:lnSpc>
              <a:spcBef>
                <a:spcPct val="40000"/>
              </a:spcBef>
            </a:pPr>
            <a:r>
              <a:rPr lang="en-US" altLang="en-US" sz="1800" dirty="0" smtClean="0">
                <a:latin typeface="Times New Roman" pitchFamily="18" charset="0"/>
                <a:cs typeface="Times New Roman" pitchFamily="18" charset="0"/>
              </a:rPr>
              <a:t>Reliability</a:t>
            </a:r>
          </a:p>
          <a:p>
            <a:pPr lvl="2" eaLnBrk="1" hangingPunct="1">
              <a:lnSpc>
                <a:spcPct val="90000"/>
              </a:lnSpc>
              <a:spcBef>
                <a:spcPct val="40000"/>
              </a:spcBef>
            </a:pPr>
            <a:r>
              <a:rPr lang="en-US" altLang="en-US" sz="1800" dirty="0" smtClean="0">
                <a:latin typeface="Times New Roman" pitchFamily="18" charset="0"/>
                <a:cs typeface="Times New Roman" pitchFamily="18" charset="0"/>
              </a:rPr>
              <a:t>The system needs to support 7 x 24 operation</a:t>
            </a:r>
          </a:p>
          <a:p>
            <a:pPr lvl="1" eaLnBrk="1" hangingPunct="1">
              <a:lnSpc>
                <a:spcPct val="90000"/>
              </a:lnSpc>
              <a:spcBef>
                <a:spcPct val="40000"/>
              </a:spcBef>
            </a:pPr>
            <a:r>
              <a:rPr lang="en-US" altLang="en-US" sz="1800" dirty="0" smtClean="0">
                <a:latin typeface="Times New Roman" pitchFamily="18" charset="0"/>
                <a:cs typeface="Times New Roman" pitchFamily="18" charset="0"/>
              </a:rPr>
              <a:t>Performance</a:t>
            </a:r>
          </a:p>
          <a:p>
            <a:pPr lvl="2" eaLnBrk="1" hangingPunct="1">
              <a:lnSpc>
                <a:spcPct val="90000"/>
              </a:lnSpc>
              <a:spcBef>
                <a:spcPct val="40000"/>
              </a:spcBef>
            </a:pPr>
            <a:r>
              <a:rPr lang="en-US" altLang="en-US" sz="1800" dirty="0" smtClean="0">
                <a:latin typeface="Times New Roman" pitchFamily="18" charset="0"/>
                <a:cs typeface="Times New Roman" pitchFamily="18" charset="0"/>
              </a:rPr>
              <a:t>Authorization should be completed within 1 minute 90% of the time.</a:t>
            </a:r>
          </a:p>
          <a:p>
            <a:pPr lvl="2" eaLnBrk="1" hangingPunct="1">
              <a:lnSpc>
                <a:spcPct val="90000"/>
              </a:lnSpc>
              <a:spcBef>
                <a:spcPct val="40000"/>
              </a:spcBef>
            </a:pPr>
            <a:r>
              <a:rPr lang="en-US" altLang="en-US" sz="1800" dirty="0" smtClean="0">
                <a:latin typeface="Times New Roman" pitchFamily="18" charset="0"/>
                <a:cs typeface="Times New Roman" pitchFamily="18" charset="0"/>
              </a:rPr>
              <a:t>Average authorization confirmation time should not exceed 30 seconds.</a:t>
            </a:r>
          </a:p>
          <a:p>
            <a:pPr lvl="1" eaLnBrk="1" hangingPunct="1">
              <a:lnSpc>
                <a:spcPct val="90000"/>
              </a:lnSpc>
              <a:spcBef>
                <a:spcPct val="40000"/>
              </a:spcBef>
            </a:pPr>
            <a:r>
              <a:rPr lang="en-US" altLang="en-US" sz="1800" dirty="0" smtClean="0">
                <a:latin typeface="Times New Roman" pitchFamily="18" charset="0"/>
                <a:cs typeface="Times New Roman" pitchFamily="18" charset="0"/>
              </a:rPr>
              <a:t>Portability</a:t>
            </a:r>
          </a:p>
          <a:p>
            <a:pPr lvl="2" eaLnBrk="1" hangingPunct="1">
              <a:lnSpc>
                <a:spcPct val="90000"/>
              </a:lnSpc>
              <a:spcBef>
                <a:spcPct val="40000"/>
              </a:spcBef>
            </a:pPr>
            <a:r>
              <a:rPr lang="en-US" altLang="en-US" sz="1800" dirty="0" smtClean="0">
                <a:latin typeface="Times New Roman" pitchFamily="18" charset="0"/>
                <a:cs typeface="Times New Roman" pitchFamily="18" charset="0"/>
              </a:rPr>
              <a:t>The system should run on Windows 98 and above as well as Sun Solaris 7.0 and above.</a:t>
            </a:r>
          </a:p>
        </p:txBody>
      </p:sp>
    </p:spTree>
    <p:extLst>
      <p:ext uri="{BB962C8B-B14F-4D97-AF65-F5344CB8AC3E}">
        <p14:creationId xmlns:p14="http://schemas.microsoft.com/office/powerpoint/2010/main" val="965201533"/>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3"/>
          <p:cNvSpPr>
            <a:spLocks noGrp="1" noChangeArrowheads="1"/>
          </p:cNvSpPr>
          <p:nvPr>
            <p:ph type="title"/>
          </p:nvPr>
        </p:nvSpPr>
        <p:spPr>
          <a:xfrm>
            <a:off x="533400" y="2514600"/>
            <a:ext cx="8229600" cy="1143000"/>
          </a:xfrm>
        </p:spPr>
        <p:txBody>
          <a:bodyPr/>
          <a:lstStyle/>
          <a:p>
            <a:pPr eaLnBrk="1" hangingPunct="1"/>
            <a:r>
              <a:rPr lang="en-US" altLang="en-US" smtClean="0"/>
              <a:t>Decision Tree And Decision Table</a:t>
            </a:r>
          </a:p>
        </p:txBody>
      </p:sp>
    </p:spTree>
    <p:extLst>
      <p:ext uri="{BB962C8B-B14F-4D97-AF65-F5344CB8AC3E}">
        <p14:creationId xmlns:p14="http://schemas.microsoft.com/office/powerpoint/2010/main" val="98091382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1"/>
          <p:cNvSpPr>
            <a:spLocks noGrp="1" noChangeArrowheads="1"/>
          </p:cNvSpPr>
          <p:nvPr>
            <p:ph type="title"/>
          </p:nvPr>
        </p:nvSpPr>
        <p:spPr/>
        <p:txBody>
          <a:bodyPr/>
          <a:lstStyle/>
          <a:p>
            <a:r>
              <a:rPr lang="en-US" altLang="en-US" smtClean="0"/>
              <a:t>Decision Tree</a:t>
            </a:r>
          </a:p>
        </p:txBody>
      </p:sp>
      <p:sp>
        <p:nvSpPr>
          <p:cNvPr id="61443" name="Content Placeholder 3"/>
          <p:cNvSpPr>
            <a:spLocks noGrp="1" noChangeArrowheads="1"/>
          </p:cNvSpPr>
          <p:nvPr>
            <p:ph sz="half" idx="1"/>
          </p:nvPr>
        </p:nvSpPr>
        <p:spPr>
          <a:xfrm>
            <a:off x="457200" y="1600200"/>
            <a:ext cx="4191000" cy="4525963"/>
          </a:xfrm>
        </p:spPr>
        <p:txBody>
          <a:bodyPr/>
          <a:lstStyle/>
          <a:p>
            <a:pPr algn="just"/>
            <a:r>
              <a:rPr lang="en-US" altLang="en-US" sz="2400" dirty="0"/>
              <a:t>A decision tree is a graph that uses a branching method to illustrate every possible outcome of a decision.</a:t>
            </a:r>
          </a:p>
          <a:p>
            <a:pPr algn="just"/>
            <a:r>
              <a:rPr lang="en-US" sz="2400" dirty="0"/>
              <a:t>A Way of Breaking Down Complicated Situations Down to Easier-to-Understand Scenarios.</a:t>
            </a:r>
          </a:p>
          <a:p>
            <a:pPr algn="just"/>
            <a:endParaRPr lang="en-US" altLang="en-US" sz="1800" b="1" dirty="0" smtClean="0"/>
          </a:p>
          <a:p>
            <a:pPr algn="just"/>
            <a:endParaRPr lang="en-US" altLang="en-US" dirty="0" smtClean="0"/>
          </a:p>
        </p:txBody>
      </p:sp>
    </p:spTree>
    <p:extLst>
      <p:ext uri="{BB962C8B-B14F-4D97-AF65-F5344CB8AC3E}">
        <p14:creationId xmlns:p14="http://schemas.microsoft.com/office/powerpoint/2010/main" val="3268758030"/>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Title 1"/>
          <p:cNvSpPr>
            <a:spLocks noGrp="1" noChangeArrowheads="1"/>
          </p:cNvSpPr>
          <p:nvPr>
            <p:ph type="title"/>
          </p:nvPr>
        </p:nvSpPr>
        <p:spPr/>
        <p:txBody>
          <a:bodyPr/>
          <a:lstStyle/>
          <a:p>
            <a:r>
              <a:rPr lang="en-US" altLang="en-US" smtClean="0"/>
              <a:t>Example</a:t>
            </a:r>
          </a:p>
        </p:txBody>
      </p:sp>
      <p:grpSp>
        <p:nvGrpSpPr>
          <p:cNvPr id="6" name="Group 5"/>
          <p:cNvGrpSpPr>
            <a:grpSpLocks/>
          </p:cNvGrpSpPr>
          <p:nvPr/>
        </p:nvGrpSpPr>
        <p:grpSpPr bwMode="auto">
          <a:xfrm>
            <a:off x="513555" y="1816894"/>
            <a:ext cx="8116891" cy="3224214"/>
            <a:chOff x="96" y="1104"/>
            <a:chExt cx="5197" cy="3006"/>
          </a:xfrm>
        </p:grpSpPr>
        <p:sp>
          <p:nvSpPr>
            <p:cNvPr id="7" name="Line 4"/>
            <p:cNvSpPr>
              <a:spLocks noChangeShapeType="1"/>
            </p:cNvSpPr>
            <p:nvPr/>
          </p:nvSpPr>
          <p:spPr bwMode="auto">
            <a:xfrm flipH="1">
              <a:off x="1008" y="1392"/>
              <a:ext cx="1632" cy="105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8" name="Line 5"/>
            <p:cNvSpPr>
              <a:spLocks noChangeShapeType="1"/>
            </p:cNvSpPr>
            <p:nvPr/>
          </p:nvSpPr>
          <p:spPr bwMode="auto">
            <a:xfrm>
              <a:off x="3072" y="1392"/>
              <a:ext cx="1200" cy="1056"/>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9" name="Line 6"/>
            <p:cNvSpPr>
              <a:spLocks noChangeShapeType="1"/>
            </p:cNvSpPr>
            <p:nvPr/>
          </p:nvSpPr>
          <p:spPr bwMode="auto">
            <a:xfrm flipH="1">
              <a:off x="288" y="2736"/>
              <a:ext cx="576" cy="9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10" name="Line 7"/>
            <p:cNvSpPr>
              <a:spLocks noChangeShapeType="1"/>
            </p:cNvSpPr>
            <p:nvPr/>
          </p:nvSpPr>
          <p:spPr bwMode="auto">
            <a:xfrm>
              <a:off x="1056" y="2736"/>
              <a:ext cx="672" cy="9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11" name="Line 8"/>
            <p:cNvSpPr>
              <a:spLocks noChangeShapeType="1"/>
            </p:cNvSpPr>
            <p:nvPr/>
          </p:nvSpPr>
          <p:spPr bwMode="auto">
            <a:xfrm>
              <a:off x="4368" y="2736"/>
              <a:ext cx="624" cy="9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12" name="Line 9"/>
            <p:cNvSpPr>
              <a:spLocks noChangeShapeType="1"/>
            </p:cNvSpPr>
            <p:nvPr/>
          </p:nvSpPr>
          <p:spPr bwMode="auto">
            <a:xfrm flipH="1">
              <a:off x="3696" y="2736"/>
              <a:ext cx="576" cy="912"/>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13" name="Line 10"/>
            <p:cNvSpPr>
              <a:spLocks noChangeShapeType="1"/>
            </p:cNvSpPr>
            <p:nvPr/>
          </p:nvSpPr>
          <p:spPr bwMode="auto">
            <a:xfrm>
              <a:off x="2784" y="1440"/>
              <a:ext cx="0" cy="1008"/>
            </a:xfrm>
            <a:prstGeom prst="line">
              <a:avLst/>
            </a:prstGeom>
            <a:noFill/>
            <a:ln w="38100">
              <a:solidFill>
                <a:schemeClr val="tx1"/>
              </a:solidFill>
              <a:miter lim="800000"/>
              <a:headEnd/>
              <a:tailEnd/>
            </a:ln>
            <a:extLst>
              <a:ext uri="{909E8E84-426E-40DD-AFC4-6F175D3DCCD1}">
                <a14:hiddenFill xmlns:a14="http://schemas.microsoft.com/office/drawing/2010/main">
                  <a:noFill/>
                </a14:hiddenFill>
              </a:ext>
            </a:extLst>
          </p:spPr>
          <p:txBody>
            <a:bodyPr wrap="none"/>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endParaRPr lang="en-US"/>
            </a:p>
          </p:txBody>
        </p:sp>
        <p:sp>
          <p:nvSpPr>
            <p:cNvPr id="14" name="Text Box 11"/>
            <p:cNvSpPr txBox="1">
              <a:spLocks noChangeArrowheads="1"/>
            </p:cNvSpPr>
            <p:nvPr/>
          </p:nvSpPr>
          <p:spPr bwMode="auto">
            <a:xfrm>
              <a:off x="2400" y="1104"/>
              <a:ext cx="808" cy="462"/>
            </a:xfrm>
            <a:prstGeom prst="rect">
              <a:avLst/>
            </a:prstGeom>
            <a:solidFill>
              <a:schemeClr val="bg1"/>
            </a:solidFill>
            <a:ln w="38100">
              <a:solidFill>
                <a:schemeClr val="hlink"/>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Outlook</a:t>
              </a:r>
            </a:p>
          </p:txBody>
        </p:sp>
        <p:sp>
          <p:nvSpPr>
            <p:cNvPr id="15" name="Text Box 12"/>
            <p:cNvSpPr txBox="1">
              <a:spLocks noChangeArrowheads="1"/>
            </p:cNvSpPr>
            <p:nvPr/>
          </p:nvSpPr>
          <p:spPr bwMode="auto">
            <a:xfrm>
              <a:off x="1489" y="1729"/>
              <a:ext cx="674" cy="461"/>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Sunny</a:t>
              </a:r>
            </a:p>
          </p:txBody>
        </p:sp>
        <p:sp>
          <p:nvSpPr>
            <p:cNvPr id="16" name="Text Box 13"/>
            <p:cNvSpPr txBox="1">
              <a:spLocks noChangeArrowheads="1"/>
            </p:cNvSpPr>
            <p:nvPr/>
          </p:nvSpPr>
          <p:spPr bwMode="auto">
            <a:xfrm>
              <a:off x="2352" y="1729"/>
              <a:ext cx="897" cy="461"/>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Overcast</a:t>
              </a:r>
            </a:p>
          </p:txBody>
        </p:sp>
        <p:sp>
          <p:nvSpPr>
            <p:cNvPr id="17" name="Text Box 14"/>
            <p:cNvSpPr txBox="1">
              <a:spLocks noChangeArrowheads="1"/>
            </p:cNvSpPr>
            <p:nvPr/>
          </p:nvSpPr>
          <p:spPr bwMode="auto">
            <a:xfrm>
              <a:off x="3456" y="1729"/>
              <a:ext cx="520" cy="461"/>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Rain</a:t>
              </a:r>
            </a:p>
          </p:txBody>
        </p:sp>
        <p:sp>
          <p:nvSpPr>
            <p:cNvPr id="18" name="Text Box 15"/>
            <p:cNvSpPr txBox="1">
              <a:spLocks noChangeArrowheads="1"/>
            </p:cNvSpPr>
            <p:nvPr/>
          </p:nvSpPr>
          <p:spPr bwMode="auto">
            <a:xfrm>
              <a:off x="529" y="2448"/>
              <a:ext cx="907" cy="462"/>
            </a:xfrm>
            <a:prstGeom prst="rect">
              <a:avLst/>
            </a:prstGeom>
            <a:solidFill>
              <a:schemeClr val="bg1"/>
            </a:solidFill>
            <a:ln w="38100">
              <a:solidFill>
                <a:schemeClr val="hlink"/>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Humidity</a:t>
              </a:r>
            </a:p>
          </p:txBody>
        </p:sp>
        <p:sp>
          <p:nvSpPr>
            <p:cNvPr id="19" name="Text Box 16"/>
            <p:cNvSpPr txBox="1">
              <a:spLocks noChangeArrowheads="1"/>
            </p:cNvSpPr>
            <p:nvPr/>
          </p:nvSpPr>
          <p:spPr bwMode="auto">
            <a:xfrm>
              <a:off x="192" y="3121"/>
              <a:ext cx="535" cy="462"/>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High</a:t>
              </a:r>
            </a:p>
          </p:txBody>
        </p:sp>
        <p:sp>
          <p:nvSpPr>
            <p:cNvPr id="20" name="Text Box 17"/>
            <p:cNvSpPr txBox="1">
              <a:spLocks noChangeArrowheads="1"/>
            </p:cNvSpPr>
            <p:nvPr/>
          </p:nvSpPr>
          <p:spPr bwMode="auto">
            <a:xfrm>
              <a:off x="1151" y="3121"/>
              <a:ext cx="759" cy="462"/>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Normal</a:t>
              </a:r>
            </a:p>
          </p:txBody>
        </p:sp>
        <p:sp>
          <p:nvSpPr>
            <p:cNvPr id="21" name="Text Box 18"/>
            <p:cNvSpPr txBox="1">
              <a:spLocks noChangeArrowheads="1"/>
            </p:cNvSpPr>
            <p:nvPr/>
          </p:nvSpPr>
          <p:spPr bwMode="auto">
            <a:xfrm>
              <a:off x="3985" y="2448"/>
              <a:ext cx="579" cy="462"/>
            </a:xfrm>
            <a:prstGeom prst="rect">
              <a:avLst/>
            </a:prstGeom>
            <a:solidFill>
              <a:schemeClr val="bg1"/>
            </a:solidFill>
            <a:ln w="38100">
              <a:solidFill>
                <a:schemeClr val="hlink"/>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Wind</a:t>
              </a:r>
            </a:p>
          </p:txBody>
        </p:sp>
        <p:sp>
          <p:nvSpPr>
            <p:cNvPr id="22" name="Text Box 19"/>
            <p:cNvSpPr txBox="1">
              <a:spLocks noChangeArrowheads="1"/>
            </p:cNvSpPr>
            <p:nvPr/>
          </p:nvSpPr>
          <p:spPr bwMode="auto">
            <a:xfrm>
              <a:off x="3552" y="3121"/>
              <a:ext cx="708" cy="462"/>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Strong</a:t>
              </a:r>
            </a:p>
          </p:txBody>
        </p:sp>
        <p:sp>
          <p:nvSpPr>
            <p:cNvPr id="23" name="Text Box 20"/>
            <p:cNvSpPr txBox="1">
              <a:spLocks noChangeArrowheads="1"/>
            </p:cNvSpPr>
            <p:nvPr/>
          </p:nvSpPr>
          <p:spPr bwMode="auto">
            <a:xfrm>
              <a:off x="4512" y="3121"/>
              <a:ext cx="621" cy="462"/>
            </a:xfrm>
            <a:prstGeom prst="rect">
              <a:avLst/>
            </a:prstGeom>
            <a:solidFill>
              <a:schemeClr val="bg1"/>
            </a:solidFill>
            <a:ln w="38100">
              <a:solidFill>
                <a:schemeClr val="tx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Weak</a:t>
              </a:r>
            </a:p>
          </p:txBody>
        </p:sp>
        <p:sp>
          <p:nvSpPr>
            <p:cNvPr id="24" name="Text Box 21"/>
            <p:cNvSpPr txBox="1">
              <a:spLocks noChangeArrowheads="1"/>
            </p:cNvSpPr>
            <p:nvPr/>
          </p:nvSpPr>
          <p:spPr bwMode="auto">
            <a:xfrm>
              <a:off x="96" y="3648"/>
              <a:ext cx="378" cy="462"/>
            </a:xfrm>
            <a:prstGeom prst="rect">
              <a:avLst/>
            </a:prstGeom>
            <a:solidFill>
              <a:schemeClr val="bg1"/>
            </a:solidFill>
            <a:ln w="38100">
              <a:solidFill>
                <a:schemeClr val="accent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No</a:t>
              </a:r>
            </a:p>
          </p:txBody>
        </p:sp>
        <p:sp>
          <p:nvSpPr>
            <p:cNvPr id="25" name="Text Box 22"/>
            <p:cNvSpPr txBox="1">
              <a:spLocks noChangeArrowheads="1"/>
            </p:cNvSpPr>
            <p:nvPr/>
          </p:nvSpPr>
          <p:spPr bwMode="auto">
            <a:xfrm>
              <a:off x="1536" y="3648"/>
              <a:ext cx="445" cy="462"/>
            </a:xfrm>
            <a:prstGeom prst="rect">
              <a:avLst/>
            </a:prstGeom>
            <a:solidFill>
              <a:schemeClr val="bg1"/>
            </a:solidFill>
            <a:ln w="38100">
              <a:solidFill>
                <a:schemeClr val="accent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Yes</a:t>
              </a:r>
            </a:p>
          </p:txBody>
        </p:sp>
        <p:sp>
          <p:nvSpPr>
            <p:cNvPr id="26" name="Text Box 23"/>
            <p:cNvSpPr txBox="1">
              <a:spLocks noChangeArrowheads="1"/>
            </p:cNvSpPr>
            <p:nvPr/>
          </p:nvSpPr>
          <p:spPr bwMode="auto">
            <a:xfrm>
              <a:off x="2593" y="2448"/>
              <a:ext cx="446" cy="462"/>
            </a:xfrm>
            <a:prstGeom prst="rect">
              <a:avLst/>
            </a:prstGeom>
            <a:solidFill>
              <a:schemeClr val="bg1"/>
            </a:solidFill>
            <a:ln w="38100">
              <a:solidFill>
                <a:schemeClr val="accent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Yes</a:t>
              </a:r>
            </a:p>
          </p:txBody>
        </p:sp>
        <p:sp>
          <p:nvSpPr>
            <p:cNvPr id="27" name="Text Box 24"/>
            <p:cNvSpPr txBox="1">
              <a:spLocks noChangeArrowheads="1"/>
            </p:cNvSpPr>
            <p:nvPr/>
          </p:nvSpPr>
          <p:spPr bwMode="auto">
            <a:xfrm>
              <a:off x="4848" y="3649"/>
              <a:ext cx="445" cy="461"/>
            </a:xfrm>
            <a:prstGeom prst="rect">
              <a:avLst/>
            </a:prstGeom>
            <a:solidFill>
              <a:schemeClr val="bg1"/>
            </a:solidFill>
            <a:ln w="38100">
              <a:solidFill>
                <a:schemeClr val="accent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Yes</a:t>
              </a:r>
            </a:p>
          </p:txBody>
        </p:sp>
        <p:sp>
          <p:nvSpPr>
            <p:cNvPr id="28" name="Text Box 25"/>
            <p:cNvSpPr txBox="1">
              <a:spLocks noChangeArrowheads="1"/>
            </p:cNvSpPr>
            <p:nvPr/>
          </p:nvSpPr>
          <p:spPr bwMode="auto">
            <a:xfrm>
              <a:off x="3504" y="3648"/>
              <a:ext cx="378" cy="461"/>
            </a:xfrm>
            <a:prstGeom prst="rect">
              <a:avLst/>
            </a:prstGeom>
            <a:solidFill>
              <a:schemeClr val="bg1"/>
            </a:solidFill>
            <a:ln w="38100">
              <a:solidFill>
                <a:schemeClr val="accent2"/>
              </a:solidFill>
              <a:miter lim="800000"/>
              <a:headEnd/>
              <a:tailEnd/>
            </a:ln>
          </p:spPr>
          <p:txBody>
            <a:bodyPr wrap="none">
              <a:spAutoFit/>
            </a:bodyPr>
            <a:lstStyle>
              <a:defPPr>
                <a:defRPr lang="en-US"/>
              </a:defPPr>
              <a:lvl1pPr algn="l" rtl="0" fontAlgn="base">
                <a:spcBef>
                  <a:spcPct val="0"/>
                </a:spcBef>
                <a:spcAft>
                  <a:spcPct val="0"/>
                </a:spcAft>
                <a:defRPr sz="2400" kern="1200">
                  <a:solidFill>
                    <a:schemeClr val="tx1"/>
                  </a:solidFill>
                  <a:latin typeface="Tahoma" pitchFamily="34" charset="0"/>
                  <a:ea typeface="+mn-ea"/>
                  <a:cs typeface="+mn-cs"/>
                </a:defRPr>
              </a:lvl1pPr>
              <a:lvl2pPr marL="457200" algn="l" rtl="0" fontAlgn="base">
                <a:spcBef>
                  <a:spcPct val="0"/>
                </a:spcBef>
                <a:spcAft>
                  <a:spcPct val="0"/>
                </a:spcAft>
                <a:defRPr sz="2400" kern="1200">
                  <a:solidFill>
                    <a:schemeClr val="tx1"/>
                  </a:solidFill>
                  <a:latin typeface="Tahoma" pitchFamily="34" charset="0"/>
                  <a:ea typeface="+mn-ea"/>
                  <a:cs typeface="+mn-cs"/>
                </a:defRPr>
              </a:lvl2pPr>
              <a:lvl3pPr marL="914400" algn="l" rtl="0" fontAlgn="base">
                <a:spcBef>
                  <a:spcPct val="0"/>
                </a:spcBef>
                <a:spcAft>
                  <a:spcPct val="0"/>
                </a:spcAft>
                <a:defRPr sz="2400" kern="1200">
                  <a:solidFill>
                    <a:schemeClr val="tx1"/>
                  </a:solidFill>
                  <a:latin typeface="Tahoma" pitchFamily="34" charset="0"/>
                  <a:ea typeface="+mn-ea"/>
                  <a:cs typeface="+mn-cs"/>
                </a:defRPr>
              </a:lvl3pPr>
              <a:lvl4pPr marL="1371600" algn="l" rtl="0" fontAlgn="base">
                <a:spcBef>
                  <a:spcPct val="0"/>
                </a:spcBef>
                <a:spcAft>
                  <a:spcPct val="0"/>
                </a:spcAft>
                <a:defRPr sz="2400" kern="1200">
                  <a:solidFill>
                    <a:schemeClr val="tx1"/>
                  </a:solidFill>
                  <a:latin typeface="Tahoma" pitchFamily="34" charset="0"/>
                  <a:ea typeface="+mn-ea"/>
                  <a:cs typeface="+mn-cs"/>
                </a:defRPr>
              </a:lvl4pPr>
              <a:lvl5pPr marL="1828800" algn="l" rtl="0" fontAlgn="base">
                <a:spcBef>
                  <a:spcPct val="0"/>
                </a:spcBef>
                <a:spcAft>
                  <a:spcPct val="0"/>
                </a:spcAft>
                <a:defRPr sz="2400" kern="1200">
                  <a:solidFill>
                    <a:schemeClr val="tx1"/>
                  </a:solidFill>
                  <a:latin typeface="Tahoma" pitchFamily="34" charset="0"/>
                  <a:ea typeface="+mn-ea"/>
                  <a:cs typeface="+mn-cs"/>
                </a:defRPr>
              </a:lvl5pPr>
              <a:lvl6pPr marL="2286000" algn="l" defTabSz="914400" rtl="0" eaLnBrk="1" latinLnBrk="0" hangingPunct="1">
                <a:defRPr sz="2400" kern="1200">
                  <a:solidFill>
                    <a:schemeClr val="tx1"/>
                  </a:solidFill>
                  <a:latin typeface="Tahoma" pitchFamily="34" charset="0"/>
                  <a:ea typeface="+mn-ea"/>
                  <a:cs typeface="+mn-cs"/>
                </a:defRPr>
              </a:lvl6pPr>
              <a:lvl7pPr marL="2743200" algn="l" defTabSz="914400" rtl="0" eaLnBrk="1" latinLnBrk="0" hangingPunct="1">
                <a:defRPr sz="2400" kern="1200">
                  <a:solidFill>
                    <a:schemeClr val="tx1"/>
                  </a:solidFill>
                  <a:latin typeface="Tahoma" pitchFamily="34" charset="0"/>
                  <a:ea typeface="+mn-ea"/>
                  <a:cs typeface="+mn-cs"/>
                </a:defRPr>
              </a:lvl7pPr>
              <a:lvl8pPr marL="3200400" algn="l" defTabSz="914400" rtl="0" eaLnBrk="1" latinLnBrk="0" hangingPunct="1">
                <a:defRPr sz="2400" kern="1200">
                  <a:solidFill>
                    <a:schemeClr val="tx1"/>
                  </a:solidFill>
                  <a:latin typeface="Tahoma" pitchFamily="34" charset="0"/>
                  <a:ea typeface="+mn-ea"/>
                  <a:cs typeface="+mn-cs"/>
                </a:defRPr>
              </a:lvl8pPr>
              <a:lvl9pPr marL="3657600" algn="l" defTabSz="914400" rtl="0" eaLnBrk="1" latinLnBrk="0" hangingPunct="1">
                <a:defRPr sz="2400" kern="1200">
                  <a:solidFill>
                    <a:schemeClr val="tx1"/>
                  </a:solidFill>
                  <a:latin typeface="Tahoma" pitchFamily="34" charset="0"/>
                  <a:ea typeface="+mn-ea"/>
                  <a:cs typeface="+mn-cs"/>
                </a:defRPr>
              </a:lvl9pPr>
            </a:lstStyle>
            <a:p>
              <a:pPr eaLnBrk="1" hangingPunct="1"/>
              <a:r>
                <a:rPr lang="en-US"/>
                <a:t>No</a:t>
              </a:r>
            </a:p>
          </p:txBody>
        </p:sp>
      </p:grpSp>
    </p:spTree>
    <p:extLst>
      <p:ext uri="{BB962C8B-B14F-4D97-AF65-F5344CB8AC3E}">
        <p14:creationId xmlns:p14="http://schemas.microsoft.com/office/powerpoint/2010/main" val="60247566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3"/>
          <p:cNvSpPr>
            <a:spLocks noGrp="1" noChangeArrowheads="1"/>
          </p:cNvSpPr>
          <p:nvPr>
            <p:ph type="title"/>
          </p:nvPr>
        </p:nvSpPr>
        <p:spPr/>
        <p:txBody>
          <a:bodyPr/>
          <a:lstStyle/>
          <a:p>
            <a:pPr algn="l" eaLnBrk="1" hangingPunct="1"/>
            <a:r>
              <a:rPr lang="en-US" altLang="en-US" sz="4000" smtClean="0"/>
              <a:t>Make a Decision Tree?</a:t>
            </a:r>
          </a:p>
        </p:txBody>
      </p:sp>
      <p:pic>
        <p:nvPicPr>
          <p:cNvPr id="63491"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1492250"/>
            <a:ext cx="7696200" cy="4603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809629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Title 1"/>
          <p:cNvSpPr>
            <a:spLocks noGrp="1" noChangeArrowheads="1"/>
          </p:cNvSpPr>
          <p:nvPr>
            <p:ph type="title"/>
          </p:nvPr>
        </p:nvSpPr>
        <p:spPr/>
        <p:txBody>
          <a:bodyPr/>
          <a:lstStyle/>
          <a:p>
            <a:pPr eaLnBrk="1" hangingPunct="1"/>
            <a:r>
              <a:rPr lang="en-US" altLang="en-US" smtClean="0"/>
              <a:t>Identify Parameters</a:t>
            </a:r>
          </a:p>
        </p:txBody>
      </p:sp>
      <p:pic>
        <p:nvPicPr>
          <p:cNvPr id="6451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4400" y="1371600"/>
            <a:ext cx="5905500" cy="3776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752009807"/>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noChangeArrowheads="1"/>
          </p:cNvSpPr>
          <p:nvPr>
            <p:ph type="title"/>
          </p:nvPr>
        </p:nvSpPr>
        <p:spPr>
          <a:xfrm>
            <a:off x="457200" y="76200"/>
            <a:ext cx="8229600" cy="1066800"/>
          </a:xfrm>
        </p:spPr>
        <p:txBody>
          <a:bodyPr/>
          <a:lstStyle/>
          <a:p>
            <a:pPr eaLnBrk="1" hangingPunct="1"/>
            <a:r>
              <a:rPr lang="en-US" altLang="en-US" dirty="0" smtClean="0"/>
              <a:t>Decision Tree</a:t>
            </a:r>
          </a:p>
        </p:txBody>
      </p:sp>
      <p:pic>
        <p:nvPicPr>
          <p:cNvPr id="6553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838200"/>
            <a:ext cx="7508875"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46114878"/>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Tree</a:t>
            </a:r>
            <a:endParaRPr lang="en-US" dirty="0"/>
          </a:p>
        </p:txBody>
      </p:sp>
      <p:sp>
        <p:nvSpPr>
          <p:cNvPr id="3" name="Rectangle 2"/>
          <p:cNvSpPr/>
          <p:nvPr/>
        </p:nvSpPr>
        <p:spPr>
          <a:xfrm>
            <a:off x="762000" y="1524000"/>
            <a:ext cx="7543800" cy="3277820"/>
          </a:xfrm>
          <a:prstGeom prst="rect">
            <a:avLst/>
          </a:prstGeom>
        </p:spPr>
        <p:txBody>
          <a:bodyPr wrap="square">
            <a:spAutoFit/>
          </a:bodyPr>
          <a:lstStyle/>
          <a:p>
            <a:pPr>
              <a:spcBef>
                <a:spcPct val="50000"/>
              </a:spcBef>
            </a:pPr>
            <a:r>
              <a:rPr lang="en-US" dirty="0">
                <a:cs typeface="Times New Roman" pitchFamily="18" charset="0"/>
              </a:rPr>
              <a:t>Mary is a manager of a gadget factory.  Her factory has been quite successful the past three years.  She is wondering whether or not it is a good idea to expand her factory this year.  The cost to expand her factory is $1.5M.  If she does nothing and the economy stays good and people continue to buy lots of gadgets she expects $3M in revenue; while only $1M if the economy is bad.</a:t>
            </a:r>
          </a:p>
          <a:p>
            <a:pPr>
              <a:spcBef>
                <a:spcPct val="50000"/>
              </a:spcBef>
            </a:pPr>
            <a:r>
              <a:rPr lang="en-US" dirty="0">
                <a:cs typeface="Times New Roman" pitchFamily="18" charset="0"/>
              </a:rPr>
              <a:t>If she expands the factory, she expects to receive $6M if economy is good and $2M if economy is bad.</a:t>
            </a:r>
          </a:p>
          <a:p>
            <a:pPr>
              <a:spcBef>
                <a:spcPct val="50000"/>
              </a:spcBef>
            </a:pPr>
            <a:r>
              <a:rPr lang="en-US" dirty="0">
                <a:cs typeface="Times New Roman" pitchFamily="18" charset="0"/>
              </a:rPr>
              <a:t>She also assumes that there is a 40% chance of a good economy and a 60% chance of a bad economy.</a:t>
            </a:r>
          </a:p>
          <a:p>
            <a:pPr>
              <a:spcBef>
                <a:spcPct val="50000"/>
              </a:spcBef>
            </a:pPr>
            <a:r>
              <a:rPr lang="en-US" b="1" dirty="0" smtClean="0">
                <a:cs typeface="Times New Roman" pitchFamily="18" charset="0"/>
              </a:rPr>
              <a:t>Draw </a:t>
            </a:r>
            <a:r>
              <a:rPr lang="en-US" b="1" dirty="0">
                <a:cs typeface="Times New Roman" pitchFamily="18" charset="0"/>
              </a:rPr>
              <a:t>a Decision Tree showing these choices.</a:t>
            </a:r>
          </a:p>
        </p:txBody>
      </p:sp>
    </p:spTree>
    <p:extLst>
      <p:ext uri="{BB962C8B-B14F-4D97-AF65-F5344CB8AC3E}">
        <p14:creationId xmlns:p14="http://schemas.microsoft.com/office/powerpoint/2010/main" val="81644694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Tree</a:t>
            </a:r>
            <a:endParaRPr lang="en-US" dirty="0"/>
          </a:p>
        </p:txBody>
      </p:sp>
      <p:sp>
        <p:nvSpPr>
          <p:cNvPr id="3" name="Rectangle 2"/>
          <p:cNvSpPr/>
          <p:nvPr/>
        </p:nvSpPr>
        <p:spPr>
          <a:xfrm>
            <a:off x="914400" y="1676400"/>
            <a:ext cx="6934200" cy="3693319"/>
          </a:xfrm>
          <a:prstGeom prst="rect">
            <a:avLst/>
          </a:prstGeom>
        </p:spPr>
        <p:txBody>
          <a:bodyPr wrap="square">
            <a:spAutoFit/>
          </a:bodyPr>
          <a:lstStyle/>
          <a:p>
            <a:pPr eaLnBrk="0" hangingPunct="0"/>
            <a:r>
              <a:rPr lang="en-US" dirty="0">
                <a:cs typeface="Times New Roman" pitchFamily="18" charset="0"/>
              </a:rPr>
              <a:t>Banana Computer Company manufactures memory chips in batches of ten chips.  From past experience, Banana knows that 80% of all batches contain 10% (1 out of 10) defective chips, and 20% of all batches contain 50% (5 out of 10) defective chips.  If a good (that is, 10% defective) batch of chips is sent on to the next stage of production, processing costs of $1000 are incurred, and if a bad batch (50% defective) is sent on to the next stage of production, processing costs of $4000 are incurred.  Banana also has the option of reworking a batch at a cost of $1000 before sending it to the next stage of production.  A reworked batch is sure to be a good batch.  </a:t>
            </a:r>
            <a:endParaRPr lang="en-US" dirty="0" smtClean="0">
              <a:cs typeface="Times New Roman" pitchFamily="18" charset="0"/>
            </a:endParaRPr>
          </a:p>
          <a:p>
            <a:pPr eaLnBrk="0" hangingPunct="0"/>
            <a:r>
              <a:rPr lang="en-US" dirty="0"/>
              <a:t>Develop a decision tree for this problem and use it to determine a policy for minimizing Banana’s expected total cost per batch.</a:t>
            </a:r>
          </a:p>
          <a:p>
            <a:pPr eaLnBrk="0" hangingPunct="0"/>
            <a:endParaRPr lang="en-US" dirty="0"/>
          </a:p>
        </p:txBody>
      </p:sp>
    </p:spTree>
    <p:extLst>
      <p:ext uri="{BB962C8B-B14F-4D97-AF65-F5344CB8AC3E}">
        <p14:creationId xmlns:p14="http://schemas.microsoft.com/office/powerpoint/2010/main" val="69245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1143000"/>
          </a:xfrm>
        </p:spPr>
        <p:txBody>
          <a:bodyPr/>
          <a:lstStyle/>
          <a:p>
            <a:r>
              <a:rPr lang="en-US" dirty="0" smtClean="0"/>
              <a:t>Necessity Checking</a:t>
            </a:r>
            <a:endParaRPr lang="en-US" dirty="0"/>
          </a:p>
        </p:txBody>
      </p:sp>
      <p:sp>
        <p:nvSpPr>
          <p:cNvPr id="3" name="Content Placeholder 2"/>
          <p:cNvSpPr>
            <a:spLocks noGrp="1"/>
          </p:cNvSpPr>
          <p:nvPr>
            <p:ph idx="1"/>
          </p:nvPr>
        </p:nvSpPr>
        <p:spPr>
          <a:xfrm>
            <a:off x="533400" y="1219200"/>
            <a:ext cx="8229600" cy="4906963"/>
          </a:xfrm>
        </p:spPr>
        <p:txBody>
          <a:bodyPr/>
          <a:lstStyle/>
          <a:p>
            <a:r>
              <a:rPr lang="en-US" dirty="0" smtClean="0"/>
              <a:t>The need for the requirement is analyzed. In some cases, requirements may be proposed which don’t contribute to the business goals of the organization or to the specific problem to be addressed by the system</a:t>
            </a:r>
            <a:endParaRPr lang="en-US"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Title 1"/>
          <p:cNvSpPr>
            <a:spLocks noGrp="1" noChangeArrowheads="1"/>
          </p:cNvSpPr>
          <p:nvPr>
            <p:ph type="title"/>
          </p:nvPr>
        </p:nvSpPr>
        <p:spPr/>
        <p:txBody>
          <a:bodyPr/>
          <a:lstStyle/>
          <a:p>
            <a:pPr eaLnBrk="1" hangingPunct="1"/>
            <a:r>
              <a:rPr lang="en-US" altLang="en-US" dirty="0" smtClean="0"/>
              <a:t>Decision Table?</a:t>
            </a:r>
          </a:p>
        </p:txBody>
      </p:sp>
      <p:sp>
        <p:nvSpPr>
          <p:cNvPr id="2" name="Rectangle 1"/>
          <p:cNvSpPr/>
          <p:nvPr/>
        </p:nvSpPr>
        <p:spPr>
          <a:xfrm>
            <a:off x="990600" y="1295400"/>
            <a:ext cx="6934200" cy="2246769"/>
          </a:xfrm>
          <a:prstGeom prst="rect">
            <a:avLst/>
          </a:prstGeom>
        </p:spPr>
        <p:txBody>
          <a:bodyPr wrap="square">
            <a:spAutoFit/>
          </a:bodyPr>
          <a:lstStyle/>
          <a:p>
            <a:r>
              <a:rPr lang="en-US" sz="2800" dirty="0"/>
              <a:t>Decision Table is just a tabular representation of all conditions and actions. Decision Trees are always used whenever the processing logic is very complicated and involves multiple conditions. </a:t>
            </a:r>
            <a:endParaRPr lang="en-US" sz="2800"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4038600"/>
            <a:ext cx="6257925" cy="185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3263775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Table ( Example)</a:t>
            </a:r>
            <a:endParaRPr lang="en-US" dirty="0"/>
          </a:p>
        </p:txBody>
      </p:sp>
      <p:sp>
        <p:nvSpPr>
          <p:cNvPr id="6" name="Rectangle 5"/>
          <p:cNvSpPr/>
          <p:nvPr/>
        </p:nvSpPr>
        <p:spPr>
          <a:xfrm>
            <a:off x="762000" y="1676400"/>
            <a:ext cx="7239000" cy="3416320"/>
          </a:xfrm>
          <a:prstGeom prst="rect">
            <a:avLst/>
          </a:prstGeom>
        </p:spPr>
        <p:txBody>
          <a:bodyPr wrap="square">
            <a:spAutoFit/>
          </a:bodyPr>
          <a:lstStyle/>
          <a:p>
            <a:r>
              <a:rPr lang="en-US" dirty="0"/>
              <a:t>The Swell Store employs a number of salespeople to sell a variety of items. Most of these salespeople earn their income from a commission, paid on the items they sell, but a few are salary-plus-commission employees; that is, they receive a fixed salary, regardless of the quantity or type of items they sell, plus a commission on certain items. The Swell Store sells several different lines of merchandise, some of which are known as standard items (a can of tomato soup, for example) because they are widespread and do not require any creative sales techniques; in addition, there are bonus items that are highly profitable but difficult to sell (a gold-plated, diamond-studded Cadillac, perhaps). The standard and bonus items generally represent the low and high ends of the price spectrum, sandwiching a greater number of items in the middle of the spectrum. </a:t>
            </a:r>
          </a:p>
        </p:txBody>
      </p:sp>
    </p:spTree>
    <p:extLst>
      <p:ext uri="{BB962C8B-B14F-4D97-AF65-F5344CB8AC3E}">
        <p14:creationId xmlns:p14="http://schemas.microsoft.com/office/powerpoint/2010/main" val="143240455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Decision Table ( Example)</a:t>
            </a:r>
          </a:p>
        </p:txBody>
      </p:sp>
      <p:sp>
        <p:nvSpPr>
          <p:cNvPr id="3" name="Rectangle 2"/>
          <p:cNvSpPr/>
          <p:nvPr/>
        </p:nvSpPr>
        <p:spPr>
          <a:xfrm>
            <a:off x="609600" y="1600200"/>
            <a:ext cx="8229600" cy="3970318"/>
          </a:xfrm>
          <a:prstGeom prst="rect">
            <a:avLst/>
          </a:prstGeom>
        </p:spPr>
        <p:txBody>
          <a:bodyPr wrap="square">
            <a:spAutoFit/>
          </a:bodyPr>
          <a:lstStyle/>
          <a:p>
            <a:r>
              <a:rPr lang="en-US" dirty="0"/>
              <a:t>Customers, also, are categorized. Some are known as regulars, because they do business so often that no creative selling is required. Most of the customers, however, do a small amount of business at the Swell Store, and are likely to walk in right off the street, buy something, and then disappear forever. </a:t>
            </a:r>
          </a:p>
          <a:p>
            <a:r>
              <a:rPr lang="en-US" dirty="0"/>
              <a:t>The management's commission policy is as follows: If a non-salaried employee sells an item that is neither standard nor bonus to someone other than a regular customer, he receives a 10 percent commission, unless the item costs more than $10,000, in which case the commission is 5 percent. For all salespeople, if a standard item is sold, or if any item is sold to a regular customer, no commission is given. If a salaried salesperson sells a bonus item, he receives a 5 percent commission, unless the item sells for more than $1,000, in which case he receives a flat $25 commission. If a non-salaried salesman sells a bonus item to someone other than a regular customer, he receives a 10% commission, unless the item sells for more than $1,000, in which case he receives a flat commission of $75.</a:t>
            </a:r>
          </a:p>
        </p:txBody>
      </p:sp>
    </p:spTree>
    <p:extLst>
      <p:ext uri="{BB962C8B-B14F-4D97-AF65-F5344CB8AC3E}">
        <p14:creationId xmlns:p14="http://schemas.microsoft.com/office/powerpoint/2010/main" val="207728843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Difference b/w Decision Table and Decision Tree</a:t>
            </a:r>
            <a:endParaRPr lang="en-US" dirty="0"/>
          </a:p>
        </p:txBody>
      </p:sp>
      <p:graphicFrame>
        <p:nvGraphicFramePr>
          <p:cNvPr id="3" name="Table 2"/>
          <p:cNvGraphicFramePr>
            <a:graphicFrameLocks noGrp="1"/>
          </p:cNvGraphicFramePr>
          <p:nvPr/>
        </p:nvGraphicFramePr>
        <p:xfrm>
          <a:off x="630033" y="1505899"/>
          <a:ext cx="7883934" cy="4714566"/>
        </p:xfrm>
        <a:graphic>
          <a:graphicData uri="http://schemas.openxmlformats.org/drawingml/2006/table">
            <a:tbl>
              <a:tblPr/>
              <a:tblGrid>
                <a:gridCol w="2627978"/>
                <a:gridCol w="2627978"/>
                <a:gridCol w="2627978"/>
              </a:tblGrid>
              <a:tr h="802993">
                <a:tc>
                  <a:txBody>
                    <a:bodyPr/>
                    <a:lstStyle/>
                    <a:p>
                      <a:pPr algn="l" fontAlgn="base"/>
                      <a:r>
                        <a:rPr lang="en-US" sz="1200" b="0" dirty="0">
                          <a:effectLst/>
                        </a:rPr>
                        <a:t/>
                      </a:r>
                      <a:br>
                        <a:rPr lang="en-US" sz="1200" b="0" dirty="0">
                          <a:effectLst/>
                        </a:rPr>
                      </a:br>
                      <a:r>
                        <a:rPr lang="en-US" sz="1200" b="0" dirty="0">
                          <a:effectLst/>
                        </a:rPr>
                        <a:t>1.</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Decision Tables are a tabular representation of conditions and actions.</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Decision Trees are a graphical representation of every possible outcome of a decision.</a:t>
                      </a:r>
                    </a:p>
                  </a:txBody>
                  <a:tcPr marL="91249" marR="91249" marT="127749" marB="127749" anchor="ctr">
                    <a:lnL>
                      <a:noFill/>
                    </a:lnL>
                    <a:lnR>
                      <a:noFill/>
                    </a:lnR>
                    <a:lnT>
                      <a:noFill/>
                    </a:lnT>
                    <a:lnB>
                      <a:noFill/>
                    </a:lnB>
                    <a:solidFill>
                      <a:srgbClr val="FFFFFF"/>
                    </a:solidFill>
                  </a:tcPr>
                </a:tc>
              </a:tr>
              <a:tr h="620495">
                <a:tc>
                  <a:txBody>
                    <a:bodyPr/>
                    <a:lstStyle/>
                    <a:p>
                      <a:pPr algn="l" fontAlgn="base"/>
                      <a:r>
                        <a:rPr lang="en-US" sz="1200" b="0">
                          <a:effectLst/>
                        </a:rPr>
                        <a:t>2.</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We can derive a decision table from the decision tree.</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We can not derive a decision tree from the decision table.</a:t>
                      </a:r>
                    </a:p>
                  </a:txBody>
                  <a:tcPr marL="91249" marR="91249" marT="127749" marB="127749" anchor="ctr">
                    <a:lnL>
                      <a:noFill/>
                    </a:lnL>
                    <a:lnR>
                      <a:noFill/>
                    </a:lnR>
                    <a:lnT>
                      <a:noFill/>
                    </a:lnT>
                    <a:lnB>
                      <a:noFill/>
                    </a:lnB>
                    <a:solidFill>
                      <a:srgbClr val="FFFFFF"/>
                    </a:solidFill>
                  </a:tcPr>
                </a:tc>
              </a:tr>
              <a:tr h="802993">
                <a:tc>
                  <a:txBody>
                    <a:bodyPr/>
                    <a:lstStyle/>
                    <a:p>
                      <a:pPr algn="l" fontAlgn="base"/>
                      <a:r>
                        <a:rPr lang="en-US" sz="1200" b="0">
                          <a:effectLst/>
                        </a:rPr>
                        <a:t>3.</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dirty="0">
                          <a:effectLst/>
                        </a:rPr>
                        <a:t>It helps to clarify the criteria.</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helps to take into account the possible relevant outcomes of the decision.</a:t>
                      </a:r>
                    </a:p>
                  </a:txBody>
                  <a:tcPr marL="91249" marR="91249" marT="127749" marB="127749" anchor="ctr">
                    <a:lnL>
                      <a:noFill/>
                    </a:lnL>
                    <a:lnR>
                      <a:noFill/>
                    </a:lnR>
                    <a:lnT>
                      <a:noFill/>
                    </a:lnT>
                    <a:lnB>
                      <a:noFill/>
                    </a:lnB>
                    <a:solidFill>
                      <a:srgbClr val="FFFFFF"/>
                    </a:solidFill>
                  </a:tcPr>
                </a:tc>
              </a:tr>
              <a:tr h="620495">
                <a:tc>
                  <a:txBody>
                    <a:bodyPr/>
                    <a:lstStyle/>
                    <a:p>
                      <a:pPr algn="l" fontAlgn="base"/>
                      <a:r>
                        <a:rPr lang="en-US" sz="1200" b="0">
                          <a:effectLst/>
                        </a:rPr>
                        <a:t>4.</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In Decision Tables, we can include more than one ‘or’ condition.</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In Decision Trees, we can not include more than one ‘or’ condition.</a:t>
                      </a:r>
                    </a:p>
                  </a:txBody>
                  <a:tcPr marL="91249" marR="91249" marT="127749" marB="127749" anchor="ctr">
                    <a:lnL>
                      <a:noFill/>
                    </a:lnL>
                    <a:lnR>
                      <a:noFill/>
                    </a:lnR>
                    <a:lnT>
                      <a:noFill/>
                    </a:lnT>
                    <a:lnB>
                      <a:noFill/>
                    </a:lnB>
                    <a:solidFill>
                      <a:srgbClr val="FFFFFF"/>
                    </a:solidFill>
                  </a:tcPr>
                </a:tc>
              </a:tr>
              <a:tr h="620495">
                <a:tc>
                  <a:txBody>
                    <a:bodyPr/>
                    <a:lstStyle/>
                    <a:p>
                      <a:pPr algn="l" fontAlgn="base"/>
                      <a:r>
                        <a:rPr lang="en-US" sz="1200" b="0">
                          <a:effectLst/>
                        </a:rPr>
                        <a:t>5.</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is used when there are small number of properties.</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is used when there are more number of properties.</a:t>
                      </a:r>
                    </a:p>
                  </a:txBody>
                  <a:tcPr marL="91249" marR="91249" marT="127749" marB="127749" anchor="ctr">
                    <a:lnL>
                      <a:noFill/>
                    </a:lnL>
                    <a:lnR>
                      <a:noFill/>
                    </a:lnR>
                    <a:lnT>
                      <a:noFill/>
                    </a:lnT>
                    <a:lnB>
                      <a:noFill/>
                    </a:lnB>
                    <a:solidFill>
                      <a:srgbClr val="FFFFFF"/>
                    </a:solidFill>
                  </a:tcPr>
                </a:tc>
              </a:tr>
              <a:tr h="437996">
                <a:tc>
                  <a:txBody>
                    <a:bodyPr/>
                    <a:lstStyle/>
                    <a:p>
                      <a:pPr algn="l" fontAlgn="base"/>
                      <a:r>
                        <a:rPr lang="en-US" sz="1200" b="0">
                          <a:effectLst/>
                        </a:rPr>
                        <a:t>6.</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is used for simple logic only.</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can be used for complex logic as well.</a:t>
                      </a:r>
                    </a:p>
                  </a:txBody>
                  <a:tcPr marL="91249" marR="91249" marT="127749" marB="127749" anchor="ctr">
                    <a:lnL>
                      <a:noFill/>
                    </a:lnL>
                    <a:lnR>
                      <a:noFill/>
                    </a:lnR>
                    <a:lnT>
                      <a:noFill/>
                    </a:lnT>
                    <a:lnB>
                      <a:noFill/>
                    </a:lnB>
                    <a:solidFill>
                      <a:srgbClr val="FFFFFF"/>
                    </a:solidFill>
                  </a:tcPr>
                </a:tc>
              </a:tr>
              <a:tr h="620495">
                <a:tc>
                  <a:txBody>
                    <a:bodyPr/>
                    <a:lstStyle/>
                    <a:p>
                      <a:pPr algn="l" fontAlgn="base"/>
                      <a:r>
                        <a:rPr lang="en-US" sz="1200" b="0">
                          <a:effectLst/>
                        </a:rPr>
                        <a:t>7.</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a:effectLst/>
                        </a:rPr>
                        <a:t>It is constructed of rows and tables.</a:t>
                      </a:r>
                    </a:p>
                  </a:txBody>
                  <a:tcPr marL="91249" marR="91249" marT="127749" marB="127749" anchor="ctr">
                    <a:lnL>
                      <a:noFill/>
                    </a:lnL>
                    <a:lnR>
                      <a:noFill/>
                    </a:lnR>
                    <a:lnT>
                      <a:noFill/>
                    </a:lnT>
                    <a:lnB>
                      <a:noFill/>
                    </a:lnB>
                    <a:solidFill>
                      <a:srgbClr val="FFFFFF"/>
                    </a:solidFill>
                  </a:tcPr>
                </a:tc>
                <a:tc>
                  <a:txBody>
                    <a:bodyPr/>
                    <a:lstStyle/>
                    <a:p>
                      <a:pPr algn="l" fontAlgn="base"/>
                      <a:r>
                        <a:rPr lang="en-US" sz="1200" b="0" dirty="0">
                          <a:effectLst/>
                        </a:rPr>
                        <a:t>It is constructed of branches and nodes.</a:t>
                      </a:r>
                    </a:p>
                  </a:txBody>
                  <a:tcPr marL="91249" marR="91249" marT="127749" marB="127749" anchor="ctr">
                    <a:lnL>
                      <a:noFill/>
                    </a:lnL>
                    <a:lnR>
                      <a:noFill/>
                    </a:lnR>
                    <a:lnT>
                      <a:noFill/>
                    </a:lnT>
                    <a:lnB>
                      <a:noFill/>
                    </a:lnB>
                    <a:solidFill>
                      <a:srgbClr val="FFFFFF"/>
                    </a:solidFill>
                  </a:tcPr>
                </a:tc>
              </a:tr>
            </a:tbl>
          </a:graphicData>
        </a:graphic>
      </p:graphicFrame>
    </p:spTree>
    <p:extLst>
      <p:ext uri="{BB962C8B-B14F-4D97-AF65-F5344CB8AC3E}">
        <p14:creationId xmlns:p14="http://schemas.microsoft.com/office/powerpoint/2010/main" val="400558442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0"/>
            <a:ext cx="8458200" cy="838200"/>
          </a:xfrm>
        </p:spPr>
        <p:txBody>
          <a:bodyPr/>
          <a:lstStyle/>
          <a:p>
            <a:r>
              <a:rPr lang="en-US" dirty="0" smtClean="0"/>
              <a:t>papers</a:t>
            </a:r>
            <a:endParaRPr lang="en-US" dirty="0"/>
          </a:p>
        </p:txBody>
      </p:sp>
      <p:sp>
        <p:nvSpPr>
          <p:cNvPr id="3" name="Content Placeholder 2"/>
          <p:cNvSpPr>
            <a:spLocks noGrp="1"/>
          </p:cNvSpPr>
          <p:nvPr>
            <p:ph idx="1"/>
          </p:nvPr>
        </p:nvSpPr>
        <p:spPr>
          <a:xfrm>
            <a:off x="457200" y="838200"/>
            <a:ext cx="8229600" cy="4525963"/>
          </a:xfrm>
        </p:spPr>
        <p:txBody>
          <a:bodyPr/>
          <a:lstStyle/>
          <a:p>
            <a:r>
              <a:rPr lang="en-US" dirty="0" smtClean="0"/>
              <a:t>The Role of Use Cases in Requirements and Analysis Modeling</a:t>
            </a:r>
          </a:p>
          <a:p>
            <a:r>
              <a:rPr lang="en-US" dirty="0" smtClean="0"/>
              <a:t>Study on IT tools to assist the development of Chemical Safety Reports</a:t>
            </a:r>
          </a:p>
          <a:p>
            <a:r>
              <a:rPr lang="en-US" dirty="0" smtClean="0"/>
              <a:t>USE-CASE MODEL: WRITING REQUIREMENTS IN CONTEXT</a:t>
            </a:r>
          </a:p>
          <a:p>
            <a:r>
              <a:rPr lang="en-US" smtClean="0"/>
              <a:t>Driving Non-Functional Requirements to Use Cases and Scenarios</a:t>
            </a:r>
            <a:endParaRPr lang="en-US" dirty="0" smtClean="0"/>
          </a:p>
        </p:txBody>
      </p:sp>
    </p:spTree>
    <p:extLst>
      <p:ext uri="{BB962C8B-B14F-4D97-AF65-F5344CB8AC3E}">
        <p14:creationId xmlns:p14="http://schemas.microsoft.com/office/powerpoint/2010/main" val="39117562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rmAutofit/>
          </a:bodyPr>
          <a:lstStyle/>
          <a:p>
            <a:r>
              <a:rPr lang="en-US" sz="3600" dirty="0" smtClean="0"/>
              <a:t>Consistency and Completeness Checking</a:t>
            </a:r>
            <a:endParaRPr lang="en-US" sz="3600" dirty="0"/>
          </a:p>
        </p:txBody>
      </p:sp>
      <p:sp>
        <p:nvSpPr>
          <p:cNvPr id="3" name="Content Placeholder 2"/>
          <p:cNvSpPr>
            <a:spLocks noGrp="1"/>
          </p:cNvSpPr>
          <p:nvPr>
            <p:ph idx="1"/>
          </p:nvPr>
        </p:nvSpPr>
        <p:spPr>
          <a:xfrm>
            <a:off x="457200" y="1295400"/>
            <a:ext cx="8229600" cy="4830763"/>
          </a:xfrm>
        </p:spPr>
        <p:txBody>
          <a:bodyPr/>
          <a:lstStyle/>
          <a:p>
            <a:r>
              <a:rPr lang="en-US" dirty="0" smtClean="0"/>
              <a:t>The requirements are cross-checked for consistency and completeness. Consistency means that no requirements should be contradictory; Completeness means that no services or constraints which are needed have been missed out</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990600"/>
          </a:xfrm>
        </p:spPr>
        <p:txBody>
          <a:bodyPr>
            <a:normAutofit/>
          </a:bodyPr>
          <a:lstStyle/>
          <a:p>
            <a:r>
              <a:rPr lang="en-US" sz="3600" dirty="0" smtClean="0"/>
              <a:t>Feasibility Checking</a:t>
            </a:r>
            <a:endParaRPr lang="en-US" sz="3600" dirty="0"/>
          </a:p>
        </p:txBody>
      </p:sp>
      <p:sp>
        <p:nvSpPr>
          <p:cNvPr id="3" name="Content Placeholder 2"/>
          <p:cNvSpPr>
            <a:spLocks noGrp="1"/>
          </p:cNvSpPr>
          <p:nvPr>
            <p:ph idx="1"/>
          </p:nvPr>
        </p:nvSpPr>
        <p:spPr>
          <a:xfrm>
            <a:off x="457200" y="1143000"/>
            <a:ext cx="8229600" cy="4983163"/>
          </a:xfrm>
        </p:spPr>
        <p:txBody>
          <a:bodyPr/>
          <a:lstStyle/>
          <a:p>
            <a:r>
              <a:rPr lang="en-US" dirty="0" smtClean="0"/>
              <a:t>The requirements are checked to ensure that they are feasible in the context of the budget and schedule available for the system development</a:t>
            </a:r>
          </a:p>
          <a:p>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648</TotalTime>
  <Words>4105</Words>
  <Application>Microsoft Office PowerPoint</Application>
  <PresentationFormat>On-screen Show (4:3)</PresentationFormat>
  <Paragraphs>516</Paragraphs>
  <Slides>74</Slides>
  <Notes>0</Notes>
  <HiddenSlides>0</HiddenSlides>
  <MMClips>0</MMClips>
  <ScaleCrop>false</ScaleCrop>
  <HeadingPairs>
    <vt:vector size="4" baseType="variant">
      <vt:variant>
        <vt:lpstr>Theme</vt:lpstr>
      </vt:variant>
      <vt:variant>
        <vt:i4>1</vt:i4>
      </vt:variant>
      <vt:variant>
        <vt:lpstr>Slide Titles</vt:lpstr>
      </vt:variant>
      <vt:variant>
        <vt:i4>74</vt:i4>
      </vt:variant>
    </vt:vector>
  </HeadingPairs>
  <TitlesOfParts>
    <vt:vector size="75" baseType="lpstr">
      <vt:lpstr>Office Theme</vt:lpstr>
      <vt:lpstr>PowerPoint Presentation</vt:lpstr>
      <vt:lpstr>Requirements Analysis</vt:lpstr>
      <vt:lpstr>Requirement Analysis</vt:lpstr>
      <vt:lpstr>Iterative Aspects of Elicitation, Analysis, and Negotiation</vt:lpstr>
      <vt:lpstr>Problems of Requirement Analysis </vt:lpstr>
      <vt:lpstr>Requirements Analysis Process</vt:lpstr>
      <vt:lpstr>Necessity Checking</vt:lpstr>
      <vt:lpstr>Consistency and Completeness Checking</vt:lpstr>
      <vt:lpstr>Feasibility Checking</vt:lpstr>
      <vt:lpstr>Examples</vt:lpstr>
      <vt:lpstr>Examples</vt:lpstr>
      <vt:lpstr>Requirement Analysis Techniques</vt:lpstr>
      <vt:lpstr> Model requirements </vt:lpstr>
      <vt:lpstr>Model Requirements</vt:lpstr>
      <vt:lpstr>Modeling Methods</vt:lpstr>
      <vt:lpstr>Analyze Requirements</vt:lpstr>
      <vt:lpstr>Data Flow Diagrams</vt:lpstr>
      <vt:lpstr>Context DFD</vt:lpstr>
      <vt:lpstr>Data Flow Diagram</vt:lpstr>
      <vt:lpstr>Entity Relationship Diagram</vt:lpstr>
      <vt:lpstr>UML</vt:lpstr>
      <vt:lpstr>Requirement Analysis Outsourcing </vt:lpstr>
      <vt:lpstr>Requirements Interactions</vt:lpstr>
      <vt:lpstr>An Interaction Matrix</vt:lpstr>
      <vt:lpstr>Requirements Negotiations</vt:lpstr>
      <vt:lpstr>Requirements Negotiation Stages</vt:lpstr>
      <vt:lpstr>Requirements Negotiation Process</vt:lpstr>
      <vt:lpstr>Resolution of Requirements Conflicts</vt:lpstr>
      <vt:lpstr>Stages of Negotiation Meetings</vt:lpstr>
      <vt:lpstr>Requirement Errors</vt:lpstr>
      <vt:lpstr>Addressing Requirement Errors</vt:lpstr>
      <vt:lpstr>Use Case – Ivar Jacobson, 1994</vt:lpstr>
      <vt:lpstr>Use Case Model</vt:lpstr>
      <vt:lpstr>Use Case Principles</vt:lpstr>
      <vt:lpstr>Use Case Names</vt:lpstr>
      <vt:lpstr>Actors</vt:lpstr>
      <vt:lpstr>Use Case Diagrams</vt:lpstr>
      <vt:lpstr>Identifying Use Cases</vt:lpstr>
      <vt:lpstr>Documenting Use Cases</vt:lpstr>
      <vt:lpstr>Use Cases and Flow of events</vt:lpstr>
      <vt:lpstr>Organizing Use Cases</vt:lpstr>
      <vt:lpstr>Organizing Use Cases</vt:lpstr>
      <vt:lpstr>Include Relationship</vt:lpstr>
      <vt:lpstr>Extend Relationship</vt:lpstr>
      <vt:lpstr>Difference b/w Include and Extend</vt:lpstr>
      <vt:lpstr>Use Case Diagram for a Library System</vt:lpstr>
      <vt:lpstr>Banking System Case Study</vt:lpstr>
      <vt:lpstr>Banking System Case Study</vt:lpstr>
      <vt:lpstr>Use Case Model</vt:lpstr>
      <vt:lpstr>ATM Operator</vt:lpstr>
      <vt:lpstr>Uses Case Diagram for ATM Operator</vt:lpstr>
      <vt:lpstr>Uses Cases for ATM Customer</vt:lpstr>
      <vt:lpstr>Use Case Diagram for ATM</vt:lpstr>
      <vt:lpstr>Use Case Example(Validate PIN)</vt:lpstr>
      <vt:lpstr>Example</vt:lpstr>
      <vt:lpstr>Example</vt:lpstr>
      <vt:lpstr>Transfer Funds: Use Case Example</vt:lpstr>
      <vt:lpstr>Transfer Funds Use Case Example</vt:lpstr>
      <vt:lpstr>Transfer Funds Use Case Example</vt:lpstr>
      <vt:lpstr>Limitations of Use Cases </vt:lpstr>
      <vt:lpstr>Limitations of Use Cases </vt:lpstr>
      <vt:lpstr>Decision Tree And Decision Table</vt:lpstr>
      <vt:lpstr>Decision Tree</vt:lpstr>
      <vt:lpstr>Example</vt:lpstr>
      <vt:lpstr>Make a Decision Tree?</vt:lpstr>
      <vt:lpstr>Identify Parameters</vt:lpstr>
      <vt:lpstr>Decision Tree</vt:lpstr>
      <vt:lpstr>Decision Tree</vt:lpstr>
      <vt:lpstr>Decision Tree</vt:lpstr>
      <vt:lpstr>Decision Table?</vt:lpstr>
      <vt:lpstr>Decision Table ( Example)</vt:lpstr>
      <vt:lpstr>Decision Table ( Example)</vt:lpstr>
      <vt:lpstr>Difference b/w Decision Table and Decision Tree</vt:lpstr>
      <vt:lpstr>papers</vt:lpstr>
    </vt:vector>
  </TitlesOfParts>
  <Company>ciit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Requirements Analysis</dc:title>
  <dc:creator>grasool</dc:creator>
  <cp:lastModifiedBy>ab</cp:lastModifiedBy>
  <cp:revision>80</cp:revision>
  <dcterms:created xsi:type="dcterms:W3CDTF">2011-09-16T21:36:34Z</dcterms:created>
  <dcterms:modified xsi:type="dcterms:W3CDTF">2022-11-08T07:11:13Z</dcterms:modified>
</cp:coreProperties>
</file>

<file path=docProps/thumbnail.jpeg>
</file>